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88" r:id="rId2"/>
    <p:sldId id="508" r:id="rId3"/>
    <p:sldId id="585" r:id="rId4"/>
    <p:sldId id="759" r:id="rId5"/>
    <p:sldId id="750" r:id="rId6"/>
    <p:sldId id="752" r:id="rId7"/>
    <p:sldId id="587" r:id="rId8"/>
    <p:sldId id="756" r:id="rId9"/>
    <p:sldId id="772" r:id="rId10"/>
    <p:sldId id="773" r:id="rId11"/>
    <p:sldId id="775" r:id="rId12"/>
    <p:sldId id="774" r:id="rId13"/>
    <p:sldId id="757" r:id="rId14"/>
    <p:sldId id="758" r:id="rId15"/>
    <p:sldId id="783" r:id="rId16"/>
    <p:sldId id="765" r:id="rId17"/>
    <p:sldId id="790" r:id="rId18"/>
    <p:sldId id="770" r:id="rId19"/>
    <p:sldId id="588" r:id="rId20"/>
    <p:sldId id="784" r:id="rId21"/>
    <p:sldId id="787" r:id="rId22"/>
    <p:sldId id="788" r:id="rId23"/>
    <p:sldId id="718" r:id="rId24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tag Priska" initials="SON" lastIdx="5" clrIdx="3"/>
  <p:cmAuthor id="1" name="Huber" initials="H" lastIdx="1" clrIdx="1"/>
  <p:cmAuthor id="2" name="Marcus Kratschke" initials="MK" lastIdx="1" clrIdx="2">
    <p:extLst>
      <p:ext uri="{19B8F6BF-5375-455C-9EA6-DF929625EA0E}">
        <p15:presenceInfo xmlns:p15="http://schemas.microsoft.com/office/powerpoint/2012/main" userId="S-1-5-21-3943159603-2087111333-1746270500-3151" providerId="AD"/>
      </p:ext>
    </p:extLst>
  </p:cmAuthor>
  <p:cmAuthor id="3" name="Prak tikant" initials="Pt" lastIdx="2" clrIdx="4">
    <p:extLst>
      <p:ext uri="{19B8F6BF-5375-455C-9EA6-DF929625EA0E}">
        <p15:presenceInfo xmlns:p15="http://schemas.microsoft.com/office/powerpoint/2012/main" userId="S-1-5-21-2036252201-2411423475-3131241833-11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800"/>
    <a:srgbClr val="4D4D4D"/>
    <a:srgbClr val="7F7F7F"/>
    <a:srgbClr val="0064A5"/>
    <a:srgbClr val="000000"/>
    <a:srgbClr val="006491"/>
    <a:srgbClr val="FFFFFF"/>
    <a:srgbClr val="B8ADCD"/>
    <a:srgbClr val="FFD000"/>
    <a:srgbClr val="E3C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302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07" y="72"/>
      </p:cViewPr>
      <p:guideLst>
        <p:guide orient="horz" pos="2183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2712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8971F15-3FB8-7348-9085-F8E3B58BA04E}" type="datetime1">
              <a:rPr lang="de-DE" smtClean="0"/>
              <a:pPr/>
              <a:t>28.09.2022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C64F3A6-2A98-FA4B-95FA-A958989FD7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4134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6DD3BB-C3D5-FE40-A91C-88310FE00733}" type="datetime1">
              <a:rPr lang="de-DE" smtClean="0"/>
              <a:pPr>
                <a:defRPr/>
              </a:pPr>
              <a:t>28.09.2022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463548-61CB-F140-83D9-49C108EFD17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83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8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74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76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63548-61CB-F140-83D9-49C108EFD17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24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0" descr="Titel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552303" y="123568"/>
            <a:ext cx="6660863" cy="57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Veranstaltung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Referent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32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0" descr="Titel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3" y="1"/>
            <a:ext cx="693271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Veranstaltung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Andreas Blume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0" descr="Titelpp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60323" y="1"/>
            <a:ext cx="7352843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8433" y="2963334"/>
            <a:ext cx="7562144" cy="147002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2400" baseline="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Veranstaltung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Referent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19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halt einspaltig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5867"/>
            <a:ext cx="10972800" cy="39595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5113" indent="-265113">
              <a:spcBef>
                <a:spcPts val="600"/>
              </a:spcBef>
              <a:buFont typeface="Wingdings" pitchFamily="2" charset="2"/>
              <a:buChar char="§"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68000" indent="-180000">
              <a:spcBef>
                <a:spcPts val="600"/>
              </a:spcBef>
              <a:buFont typeface="Wingdings" charset="2"/>
              <a:buChar char="§"/>
              <a:defRPr sz="1400">
                <a:solidFill>
                  <a:srgbClr val="4D4D4D"/>
                </a:solidFill>
                <a:latin typeface="Arial"/>
              </a:defRPr>
            </a:lvl2pPr>
            <a:lvl3pPr marL="648000" indent="-180000">
              <a:spcBef>
                <a:spcPts val="600"/>
              </a:spcBef>
              <a:buFont typeface="Arial"/>
              <a:buChar char="•"/>
              <a:defRPr sz="1400">
                <a:solidFill>
                  <a:srgbClr val="4D4D4D"/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rgbClr val="4D4D4D"/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rgbClr val="4D4D4D"/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feld 10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93726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ußzeilenplatzhalter 44"/>
          <p:cNvSpPr txBox="1">
            <a:spLocks/>
          </p:cNvSpPr>
          <p:nvPr userDrawn="1"/>
        </p:nvSpPr>
        <p:spPr>
          <a:xfrm>
            <a:off x="2236801" y="6356351"/>
            <a:ext cx="7067551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2065867"/>
            <a:ext cx="10972800" cy="39956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Lucida Grande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68000" indent="-180000">
              <a:spcBef>
                <a:spcPts val="600"/>
              </a:spcBef>
              <a:buFont typeface="Wingdings" charset="2"/>
              <a:buChar char="§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48000" indent="-180000">
              <a:spcBef>
                <a:spcPts val="600"/>
              </a:spcBef>
              <a:buFont typeface="Arial"/>
              <a:buChar char="•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900000" indent="-216000">
              <a:spcBef>
                <a:spcPts val="600"/>
              </a:spcBef>
              <a:buFont typeface="Lucida Grande"/>
              <a:buChar char="−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1159200" indent="-288000">
              <a:spcBef>
                <a:spcPts val="600"/>
              </a:spcBef>
              <a:buFont typeface="Symbol" charset="2"/>
              <a:buChar char="-"/>
              <a:defRPr sz="18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1" y="2065868"/>
            <a:ext cx="5295900" cy="3880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46088" indent="-180975">
              <a:spcBef>
                <a:spcPts val="600"/>
              </a:spcBef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27063" indent="-180975">
              <a:spcBef>
                <a:spcPts val="600"/>
              </a:spcBef>
              <a:buFont typeface="Arial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86501" y="2065868"/>
            <a:ext cx="5295900" cy="3880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 typeface="Wingdings" pitchFamily="2" charset="2"/>
              <a:buNone/>
              <a:defRPr sz="1600" b="0" i="0">
                <a:solidFill>
                  <a:srgbClr val="4D4D4D"/>
                </a:solidFill>
                <a:latin typeface="Arial"/>
              </a:defRPr>
            </a:lvl1pPr>
            <a:lvl2pPr marL="446088" indent="-180975">
              <a:spcBef>
                <a:spcPts val="600"/>
              </a:spcBef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2pPr>
            <a:lvl3pPr marL="627063" indent="-180975">
              <a:spcBef>
                <a:spcPts val="600"/>
              </a:spcBef>
              <a:buFont typeface="Arial"/>
              <a:buChar char="•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3pPr>
            <a:lvl4pPr marL="808038" indent="-180975">
              <a:spcBef>
                <a:spcPts val="600"/>
              </a:spcBef>
              <a:buFont typeface="Lucida Grande"/>
              <a:buChar char="−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4pPr>
            <a:lvl5pPr marL="989013" indent="-180975">
              <a:spcBef>
                <a:spcPts val="600"/>
              </a:spcBef>
              <a:buFont typeface="Symbol" charset="2"/>
              <a:buChar char="-"/>
              <a:defRPr sz="1400">
                <a:solidFill>
                  <a:schemeClr val="bg1">
                    <a:lumMod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8" name="Textfeld 7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075267"/>
            <a:ext cx="10972800" cy="889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0064A5"/>
                </a:solidFill>
                <a:latin typeface="Arial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feld 5"/>
          <p:cNvSpPr txBox="1"/>
          <p:nvPr userDrawn="1"/>
        </p:nvSpPr>
        <p:spPr bwMode="auto">
          <a:xfrm>
            <a:off x="10784417" y="6441817"/>
            <a:ext cx="266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dirty="0">
                <a:solidFill>
                  <a:schemeClr val="bg1"/>
                </a:solidFill>
                <a:cs typeface="Arial" charset="0"/>
              </a:rPr>
              <a:t>| 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10803467" y="6354763"/>
            <a:ext cx="778933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37DD3-4590-4C06-9B23-2CFFE1BC8BE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9448800" y="6353176"/>
            <a:ext cx="1335616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de-DE" sz="1200" kern="1200" dirty="0" smtClean="0">
                <a:solidFill>
                  <a:srgbClr val="0064A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EFACD-FB8F-440A-AEB6-BFE92AA33DF2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28.09.2022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Energiewende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und EU </a:t>
            </a:r>
            <a:r>
              <a:rPr lang="en-US" sz="1200" kern="1200" baseline="0" noProof="0" dirty="0" err="1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Förderung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4"/>
          <p:cNvSpPr txBox="1">
            <a:spLocks/>
          </p:cNvSpPr>
          <p:nvPr userDrawn="1"/>
        </p:nvSpPr>
        <p:spPr>
          <a:xfrm>
            <a:off x="609600" y="6397111"/>
            <a:ext cx="7455504" cy="365125"/>
          </a:xfrm>
          <a:prstGeom prst="rect">
            <a:avLst/>
          </a:prstGeom>
        </p:spPr>
        <p:txBody>
          <a:bodyPr vert="horz" lIns="0" tIns="0" rIns="9144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The Impact Section in Horizon Europe</a:t>
            </a:r>
            <a:r>
              <a:rPr lang="en-US" sz="1200" kern="1200" baseline="0" noProof="0" dirty="0">
                <a:solidFill>
                  <a:srgbClr val="0064A5"/>
                </a:solidFill>
                <a:latin typeface="Arial" pitchFamily="34" charset="0"/>
                <a:ea typeface="ヒラギノ角ゴ Pro W3" charset="-128"/>
                <a:cs typeface="Arial" pitchFamily="34" charset="0"/>
              </a:rPr>
              <a:t> / Sebastian Botzler / 29.09.2022</a:t>
            </a:r>
            <a:endParaRPr lang="de-DE" sz="1200" kern="1200" noProof="0" dirty="0">
              <a:solidFill>
                <a:srgbClr val="0064A5"/>
              </a:solidFill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2"/>
          <a:stretch/>
        </p:blipFill>
        <p:spPr>
          <a:xfrm>
            <a:off x="9139707" y="132634"/>
            <a:ext cx="3052293" cy="103117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C7DA-7ABB-401C-A94A-BFB14E8D2B5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6" r:id="rId2"/>
    <p:sldLayoutId id="2147483694" r:id="rId3"/>
    <p:sldLayoutId id="2147483677" r:id="rId4"/>
    <p:sldLayoutId id="2147483680" r:id="rId5"/>
    <p:sldLayoutId id="2147483678" r:id="rId6"/>
    <p:sldLayoutId id="2147483685" r:id="rId7"/>
    <p:sldLayoutId id="2147483693" r:id="rId8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for.org/" TargetMode="External"/><Relationship Id="rId2" Type="http://schemas.openxmlformats.org/officeDocument/2006/relationships/hyperlink" Target="mailto:info@bayfor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gif"/><Relationship Id="rId7" Type="http://schemas.openxmlformats.org/officeDocument/2006/relationships/hyperlink" Target="http://www.forschung-innovation-bayern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12" Type="http://schemas.openxmlformats.org/officeDocument/2006/relationships/image" Target="../media/image16.jpg"/><Relationship Id="rId2" Type="http://schemas.openxmlformats.org/officeDocument/2006/relationships/hyperlink" Target="mailto:ammerl@bayfor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gualdoni@bayfor.org" TargetMode="External"/><Relationship Id="rId11" Type="http://schemas.openxmlformats.org/officeDocument/2006/relationships/hyperlink" Target="mailto:schuback@bayfor.org" TargetMode="External"/><Relationship Id="rId5" Type="http://schemas.openxmlformats.org/officeDocument/2006/relationships/hyperlink" Target="mailto:just@bayfor.org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png"/><Relationship Id="rId9" Type="http://schemas.openxmlformats.org/officeDocument/2006/relationships/hyperlink" Target="mailto:blume@bayfor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EA674F86-6055-42BB-8D1B-5624A4749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758" y="1825870"/>
            <a:ext cx="8725748" cy="52168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 Unicode MS" pitchFamily="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Energiewende</a:t>
            </a: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EU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Förderung</a:t>
            </a:r>
            <a:endParaRPr lang="en-US" altLang="en-US" sz="2800" dirty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Motivation und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Praxisbeispiele</a:t>
            </a: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</a:t>
            </a: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Kommunen</a:t>
            </a: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öffentliche</a:t>
            </a:r>
            <a:r>
              <a:rPr lang="en-US" altLang="en-US" sz="28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Einrichtungen</a:t>
            </a:r>
            <a:endParaRPr lang="en-US" altLang="en-US" sz="2800" dirty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2800" dirty="0" err="1">
                <a:solidFill>
                  <a:srgbClr val="C3B800"/>
                </a:solidFill>
              </a:rPr>
              <a:t>Energetick</a:t>
            </a:r>
            <a:r>
              <a:rPr lang="de-DE" sz="2800" dirty="0">
                <a:solidFill>
                  <a:srgbClr val="C3B800"/>
                </a:solidFill>
              </a:rPr>
              <a:t>á</a:t>
            </a:r>
            <a:r>
              <a:rPr lang="cs-CZ" sz="2800" dirty="0">
                <a:solidFill>
                  <a:srgbClr val="C3B800"/>
                </a:solidFill>
              </a:rPr>
              <a:t> </a:t>
            </a:r>
            <a:r>
              <a:rPr lang="de-DE" sz="2800" dirty="0" err="1">
                <a:solidFill>
                  <a:srgbClr val="C3B800"/>
                </a:solidFill>
              </a:rPr>
              <a:t>transformace</a:t>
            </a:r>
            <a:r>
              <a:rPr lang="en-GB" sz="2800" dirty="0">
                <a:solidFill>
                  <a:srgbClr val="C3B800"/>
                </a:solidFill>
              </a:rPr>
              <a:t> a </a:t>
            </a:r>
            <a:r>
              <a:rPr lang="en-GB" sz="2800" dirty="0" err="1">
                <a:solidFill>
                  <a:srgbClr val="C3B800"/>
                </a:solidFill>
              </a:rPr>
              <a:t>financování</a:t>
            </a:r>
            <a:r>
              <a:rPr lang="en-GB" sz="2800" dirty="0">
                <a:solidFill>
                  <a:srgbClr val="C3B800"/>
                </a:solidFill>
              </a:rPr>
              <a:t> ze </a:t>
            </a:r>
            <a:r>
              <a:rPr lang="en-GB" sz="2800" dirty="0" err="1">
                <a:solidFill>
                  <a:srgbClr val="C3B800"/>
                </a:solidFill>
              </a:rPr>
              <a:t>strany</a:t>
            </a:r>
            <a:r>
              <a:rPr lang="en-GB" sz="2800" dirty="0">
                <a:solidFill>
                  <a:srgbClr val="C3B800"/>
                </a:solidFill>
              </a:rPr>
              <a:t> EU </a:t>
            </a:r>
            <a:endParaRPr lang="de-DE" sz="2800" dirty="0">
              <a:solidFill>
                <a:srgbClr val="C3B800"/>
              </a:solidFill>
            </a:endParaRPr>
          </a:p>
          <a:p>
            <a:r>
              <a:rPr lang="en-GB" sz="2800" dirty="0" err="1">
                <a:solidFill>
                  <a:srgbClr val="C3B800"/>
                </a:solidFill>
              </a:rPr>
              <a:t>Motivace</a:t>
            </a:r>
            <a:r>
              <a:rPr lang="en-GB" sz="2800" dirty="0">
                <a:solidFill>
                  <a:srgbClr val="C3B800"/>
                </a:solidFill>
              </a:rPr>
              <a:t> a </a:t>
            </a:r>
            <a:r>
              <a:rPr lang="en-GB" sz="2800" dirty="0" err="1">
                <a:solidFill>
                  <a:srgbClr val="C3B800"/>
                </a:solidFill>
              </a:rPr>
              <a:t>praktické</a:t>
            </a:r>
            <a:r>
              <a:rPr lang="en-GB" sz="2800" dirty="0">
                <a:solidFill>
                  <a:srgbClr val="C3B800"/>
                </a:solidFill>
              </a:rPr>
              <a:t> </a:t>
            </a:r>
            <a:r>
              <a:rPr lang="en-GB" sz="2800" dirty="0" err="1">
                <a:solidFill>
                  <a:srgbClr val="C3B800"/>
                </a:solidFill>
              </a:rPr>
              <a:t>příklady</a:t>
            </a:r>
            <a:r>
              <a:rPr lang="en-GB" sz="2800" dirty="0">
                <a:solidFill>
                  <a:srgbClr val="C3B800"/>
                </a:solidFill>
              </a:rPr>
              <a:t> pro </a:t>
            </a:r>
            <a:r>
              <a:rPr lang="en-GB" sz="2800" dirty="0" err="1">
                <a:solidFill>
                  <a:srgbClr val="C3B800"/>
                </a:solidFill>
              </a:rPr>
              <a:t>obce</a:t>
            </a:r>
            <a:r>
              <a:rPr lang="en-GB" sz="2800" dirty="0">
                <a:solidFill>
                  <a:srgbClr val="C3B800"/>
                </a:solidFill>
              </a:rPr>
              <a:t> a </a:t>
            </a:r>
            <a:r>
              <a:rPr lang="en-GB" sz="2800" dirty="0" err="1">
                <a:solidFill>
                  <a:srgbClr val="C3B800"/>
                </a:solidFill>
              </a:rPr>
              <a:t>veřejné</a:t>
            </a:r>
            <a:r>
              <a:rPr lang="en-GB" sz="2800" dirty="0">
                <a:solidFill>
                  <a:srgbClr val="C3B800"/>
                </a:solidFill>
              </a:rPr>
              <a:t> </a:t>
            </a:r>
            <a:r>
              <a:rPr lang="en-GB" sz="2800" dirty="0" err="1">
                <a:solidFill>
                  <a:srgbClr val="C3B800"/>
                </a:solidFill>
              </a:rPr>
              <a:t>instituce</a:t>
            </a:r>
            <a:endParaRPr lang="cs-CZ" altLang="en-US" sz="3200" dirty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cs-CZ" altLang="en-US" sz="3200" dirty="0">
              <a:solidFill>
                <a:srgbClr val="0064A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br>
              <a:rPr lang="en-US" altLang="en-US" sz="3200" dirty="0">
                <a:solidFill>
                  <a:srgbClr val="0064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1800" dirty="0">
                <a:solidFill>
                  <a:srgbClr val="0064A5"/>
                </a:solidFill>
                <a:latin typeface="Blogger Sans" charset="0"/>
              </a:rPr>
              <a:t>Sebastian Botzler</a:t>
            </a:r>
          </a:p>
          <a:p>
            <a:pPr eaLnBrk="1" hangingPunct="1">
              <a:defRPr/>
            </a:pPr>
            <a:b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</a:br>
            <a:r>
              <a:rPr lang="en-US" altLang="en-US" sz="1800" b="1" dirty="0" err="1">
                <a:solidFill>
                  <a:srgbClr val="0064A5"/>
                </a:solidFill>
                <a:latin typeface="Blogger Sans" charset="0"/>
              </a:rPr>
              <a:t>Bayerische</a:t>
            </a:r>
            <a:r>
              <a:rPr lang="en-US" altLang="en-US" sz="1800" b="1" dirty="0">
                <a:solidFill>
                  <a:srgbClr val="0064A5"/>
                </a:solidFill>
                <a:latin typeface="Blogger Sans" charset="0"/>
              </a:rPr>
              <a:t> </a:t>
            </a:r>
            <a:r>
              <a:rPr lang="en-US" altLang="en-US" sz="1800" b="1" dirty="0" err="1">
                <a:solidFill>
                  <a:srgbClr val="0064A5"/>
                </a:solidFill>
                <a:latin typeface="Blogger Sans" charset="0"/>
              </a:rPr>
              <a:t>Forschungsallianz</a:t>
            </a:r>
            <a:r>
              <a:rPr lang="en-US" altLang="en-US" sz="1800" b="1" dirty="0">
                <a:solidFill>
                  <a:srgbClr val="0064A5"/>
                </a:solidFill>
                <a:latin typeface="Blogger Sans" charset="0"/>
              </a:rPr>
              <a:t> GmbH</a:t>
            </a:r>
            <a:br>
              <a:rPr lang="en-US" altLang="en-US" sz="1800" dirty="0">
                <a:solidFill>
                  <a:srgbClr val="0064A5"/>
                </a:solidFill>
                <a:latin typeface="Blogger Sans" charset="0"/>
                <a:ea typeface="+mn-ea"/>
              </a:rPr>
            </a:br>
            <a:endParaRPr lang="en-GB" altLang="en-US" sz="1800" dirty="0">
              <a:solidFill>
                <a:srgbClr val="0064A5"/>
              </a:solidFill>
              <a:latin typeface="Blogger Sans" charset="0"/>
              <a:ea typeface="+mn-e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3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81000" y="317858"/>
            <a:ext cx="10972800" cy="889000"/>
          </a:xfrm>
        </p:spPr>
        <p:txBody>
          <a:bodyPr/>
          <a:lstStyle/>
          <a:p>
            <a:r>
              <a:rPr lang="de-DE" dirty="0"/>
              <a:t>LIFE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9682" y="1206858"/>
            <a:ext cx="6152148" cy="4497432"/>
          </a:xfrm>
        </p:spPr>
        <p:txBody>
          <a:bodyPr/>
          <a:lstStyle/>
          <a:p>
            <a:r>
              <a:rPr lang="de-DE" sz="1500" b="1" dirty="0"/>
              <a:t>Entwicklung, Demonstration und Förderung innovativer Techniken, Methoden und Konzepte</a:t>
            </a:r>
            <a:br>
              <a:rPr lang="de-DE" sz="1500" b="1" dirty="0"/>
            </a:br>
            <a:endParaRPr lang="de-DE" sz="1500" dirty="0"/>
          </a:p>
          <a:p>
            <a:r>
              <a:rPr lang="de-DE" sz="1500" b="1" dirty="0"/>
              <a:t>Beitrag zur Wissensbasis und zur Anwendung validierter Verfahren </a:t>
            </a:r>
            <a:br>
              <a:rPr lang="de-DE" sz="1500" b="1" dirty="0"/>
            </a:br>
            <a:endParaRPr lang="de-DE" sz="1500" b="1" dirty="0"/>
          </a:p>
          <a:p>
            <a:r>
              <a:rPr lang="de-DE" sz="1500" b="1" dirty="0"/>
              <a:t>Unterstützung der Entwicklung, Durchführung, Überwachung und Durchsetzung von Policies</a:t>
            </a:r>
            <a:r>
              <a:rPr lang="de-DE" sz="1500" dirty="0"/>
              <a:t>, z.B.</a:t>
            </a:r>
            <a:br>
              <a:rPr lang="de-DE" sz="1500" dirty="0"/>
            </a:br>
            <a:r>
              <a:rPr lang="de-DE" sz="1500" dirty="0"/>
              <a:t>- Verbesserung der Verwaltung </a:t>
            </a:r>
            <a:br>
              <a:rPr lang="de-DE" sz="1500" dirty="0"/>
            </a:br>
            <a:r>
              <a:rPr lang="de-DE" sz="1500" dirty="0"/>
              <a:t>- Ausbau der Kapazitäten öffentlicher und privater Akteure </a:t>
            </a:r>
            <a:br>
              <a:rPr lang="de-DE" sz="1500" dirty="0"/>
            </a:br>
            <a:r>
              <a:rPr lang="de-DE" sz="1500" dirty="0"/>
              <a:t>- Einbeziehung der Zivilgesellschaft</a:t>
            </a:r>
            <a:br>
              <a:rPr lang="de-DE" sz="1500" dirty="0"/>
            </a:br>
            <a:endParaRPr lang="de-DE" sz="1500" dirty="0"/>
          </a:p>
          <a:p>
            <a:r>
              <a:rPr lang="de-DE" sz="1500" b="1" dirty="0"/>
              <a:t>Katalysator für die groß angelegte Einführung erfolgreicher technischer und politischer Lösungen, </a:t>
            </a:r>
            <a:r>
              <a:rPr lang="de-DE" sz="1500" dirty="0"/>
              <a:t>z.B.</a:t>
            </a:r>
            <a:br>
              <a:rPr lang="de-DE" sz="1500" b="1" dirty="0"/>
            </a:br>
            <a:r>
              <a:rPr lang="de-DE" sz="1500" b="1" dirty="0"/>
              <a:t>- </a:t>
            </a:r>
            <a:r>
              <a:rPr lang="de-DE" sz="1500" dirty="0"/>
              <a:t>Umsetzung einschlägiger Rechtsvorschriften und Policies</a:t>
            </a:r>
            <a:br>
              <a:rPr lang="de-DE" sz="1500" dirty="0"/>
            </a:br>
            <a:r>
              <a:rPr lang="de-DE" sz="1500" dirty="0"/>
              <a:t>- Skalierung von Forschungsergebnissen und Entwicklungen, </a:t>
            </a:r>
            <a:br>
              <a:rPr lang="de-DE" sz="1500" dirty="0"/>
            </a:br>
            <a:r>
              <a:rPr lang="de-DE" sz="1500" dirty="0"/>
              <a:t>- Mobilisierung von Investitionen und Verbesserung des Zugangs zu Finanzmitteln</a:t>
            </a:r>
            <a:br>
              <a:rPr lang="de-DE" sz="1500" dirty="0"/>
            </a:br>
            <a:endParaRPr lang="de-DE" sz="1500" dirty="0"/>
          </a:p>
          <a:p>
            <a:r>
              <a:rPr lang="de-DE" sz="1500" b="1" dirty="0" err="1"/>
              <a:t>Kofinanzierungssatz</a:t>
            </a:r>
            <a:r>
              <a:rPr lang="de-DE" sz="1500" b="1" dirty="0"/>
              <a:t> von 60% (Standard) bis 95% (CET Calls)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10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092040" y="1216519"/>
            <a:ext cx="6096000" cy="586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325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Vývoj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demonstrace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inovativních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technik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koncepcí</a:t>
            </a:r>
            <a:endParaRPr lang="de-DE" sz="1500" b="1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099961" y="1881992"/>
            <a:ext cx="5863389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325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Příspěvek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knowledge base a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uplatňování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ověřených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</a:t>
            </a:r>
            <a:endParaRPr lang="de-DE" sz="1500" b="1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139590" y="2642478"/>
            <a:ext cx="6096000" cy="5683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4325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Podporování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vývoje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provádění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monitorování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prosazování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</a:t>
            </a:r>
            <a:r>
              <a:rPr lang="cs-CZ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cies, např.</a:t>
            </a:r>
            <a:endParaRPr lang="de-DE" sz="1500" b="1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411830" y="3135402"/>
            <a:ext cx="6096000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endParaRPr lang="de-DE" sz="15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veřejných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soukromých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subjektů</a:t>
            </a:r>
            <a:endParaRPr lang="de-DE" sz="15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zapojení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občanské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společnosti</a:t>
            </a:r>
            <a:endParaRPr lang="de-DE" sz="15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39590" y="4145591"/>
            <a:ext cx="6096000" cy="586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Katalyzátor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rozsáhlé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přijetí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úspěšných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technických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politických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řešení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např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500" b="1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411830" y="4772253"/>
            <a:ext cx="6096000" cy="10384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provádění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příslušných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právních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předpisů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policies</a:t>
            </a:r>
            <a:endParaRPr lang="de-DE" sz="15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rozšíření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výsledků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výzkumu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vývoje</a:t>
            </a:r>
            <a:endParaRPr lang="de-DE" sz="15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mobilizace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investic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přístupu</a:t>
            </a:r>
            <a:r>
              <a:rPr lang="en-GB" sz="15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5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endParaRPr lang="de-DE" sz="15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39590" y="5806547"/>
            <a:ext cx="50642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míra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spolufinancování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60 % (standard) do 95 %</a:t>
            </a:r>
            <a:endParaRPr lang="cs-CZ" sz="1500" b="1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GB" sz="15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(CET Calls)</a:t>
            </a:r>
            <a:endParaRPr lang="de-DE" sz="1500" b="1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8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497751"/>
            <a:ext cx="10972800" cy="889000"/>
          </a:xfrm>
        </p:spPr>
        <p:txBody>
          <a:bodyPr/>
          <a:lstStyle/>
          <a:p>
            <a:r>
              <a:rPr lang="de-DE" dirty="0"/>
              <a:t>EU Urban Initiative (URBACT, JPI Urban Europe, UIA)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106905"/>
            <a:ext cx="5613779" cy="4918538"/>
          </a:xfrm>
        </p:spPr>
        <p:txBody>
          <a:bodyPr/>
          <a:lstStyle/>
          <a:p>
            <a:r>
              <a:rPr lang="de-DE" dirty="0"/>
              <a:t>Die EU-Städteinitiative (EUI) ist Teil der EU Kohäsionspolitik</a:t>
            </a:r>
          </a:p>
          <a:p>
            <a:r>
              <a:rPr lang="de-DE" dirty="0"/>
              <a:t>Sie stärkt integrierte und partizipative Ansätze für eine nachhaltige Stadtentwicklung</a:t>
            </a:r>
          </a:p>
          <a:p>
            <a:r>
              <a:rPr lang="de-DE" dirty="0"/>
              <a:t>Die EU-Städteinitiative bündelt URBACT, JPI Urban EU, Urban Innovative Actions und Urban Development Network.</a:t>
            </a:r>
          </a:p>
          <a:p>
            <a:r>
              <a:rPr lang="de-DE" dirty="0"/>
              <a:t>Kommission plant die Einrichtung eines Sekretariats für städtische Angelegenheiten, das die Aktivitäten der Städteagenda für die Zeit nach 2020 sowie die zwischenstaatliche Zusammenarbeit in städtischen Angelegenheiten unterstützen soll.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Initiative wird Städte aller Größenordnungen auf drei verschiedene Arten unterstützen: </a:t>
            </a:r>
          </a:p>
          <a:p>
            <a:r>
              <a:rPr lang="de-DE" dirty="0"/>
              <a:t>Unterstützung von </a:t>
            </a:r>
            <a:r>
              <a:rPr lang="de-DE" dirty="0" err="1"/>
              <a:t>Capacity</a:t>
            </a:r>
            <a:r>
              <a:rPr lang="de-DE" dirty="0"/>
              <a:t> Building (20% des Budgets) </a:t>
            </a:r>
          </a:p>
          <a:p>
            <a:r>
              <a:rPr lang="de-DE" dirty="0"/>
              <a:t>Unterstützung innovativer Maßnahmen (60% des Budgets) </a:t>
            </a:r>
          </a:p>
          <a:p>
            <a:r>
              <a:rPr lang="de-DE" dirty="0"/>
              <a:t>Unterstützung von Wissen, Politikentwicklung und Kommunikation (20 % des Budgets)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11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326144" y="1065952"/>
            <a:ext cx="5161548" cy="565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Iniciativa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pro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(EUI) je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součástí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politiky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soudržnosti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Posiluje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integrované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participativní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udržitelnému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rozvoji</a:t>
            </a:r>
            <a:r>
              <a:rPr lang="cs-CZ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měst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Iniciativa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pro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sdružuje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URBACT, JPI Urban EU, Urban Innovative Actions a Urban Development Network.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Komise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plánuje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zřídit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sekretariát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městské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záležitosti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který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činnosti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městské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agendy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2020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mezivládní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spolupráci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městských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záležitostí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Iniciativa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podpoří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velikostí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třemi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různými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Capacity Building (20 %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rozpočtu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inovačních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opatření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(60 %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rozpočtu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rozvoje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politiky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komunikace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(20 %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rozpočtu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7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Andere Initiativen, die Fördermittel und Zusammenarbeit anbieten	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Circular Cities and </a:t>
            </a:r>
            <a:r>
              <a:rPr lang="de-DE" b="1" dirty="0" err="1"/>
              <a:t>Regions</a:t>
            </a:r>
            <a:br>
              <a:rPr lang="de-DE" dirty="0"/>
            </a:br>
            <a:endParaRPr lang="de-DE" dirty="0"/>
          </a:p>
          <a:p>
            <a:r>
              <a:rPr lang="en-US" b="1" dirty="0"/>
              <a:t>Affordable Housing Initiative</a:t>
            </a:r>
          </a:p>
          <a:p>
            <a:endParaRPr lang="en-US" b="1" dirty="0"/>
          </a:p>
          <a:p>
            <a:r>
              <a:rPr lang="de-DE" b="1" dirty="0"/>
              <a:t>New European Bauhaus (Teil von Horizon Europe) </a:t>
            </a:r>
          </a:p>
          <a:p>
            <a:endParaRPr lang="de-DE" dirty="0"/>
          </a:p>
          <a:p>
            <a:r>
              <a:rPr lang="en-US" b="1" dirty="0"/>
              <a:t>Pilot projects (PP) and Preparatory Actions (PA)</a:t>
            </a:r>
          </a:p>
          <a:p>
            <a:endParaRPr lang="en-US" b="1" dirty="0"/>
          </a:p>
          <a:p>
            <a:r>
              <a:rPr lang="en-US" b="1" dirty="0"/>
              <a:t>EUCF – European City Facility </a:t>
            </a:r>
          </a:p>
          <a:p>
            <a:endParaRPr lang="en-US" b="1" dirty="0"/>
          </a:p>
          <a:p>
            <a:r>
              <a:rPr lang="en-US" b="1" dirty="0"/>
              <a:t>The Covenant of Mayors for Climate &amp; Energy </a:t>
            </a:r>
          </a:p>
          <a:p>
            <a:endParaRPr lang="en-US" b="1" dirty="0"/>
          </a:p>
          <a:p>
            <a:r>
              <a:rPr lang="de-DE" b="1" dirty="0"/>
              <a:t>Green City </a:t>
            </a:r>
            <a:r>
              <a:rPr lang="de-DE" b="1" dirty="0" err="1"/>
              <a:t>Accord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12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4472761" y="1531082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iniciativy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nabízející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919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Bedenken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/>
              <a:t>keine / wenig verfügbare Ressourcen: </a:t>
            </a:r>
          </a:p>
          <a:p>
            <a:pPr lvl="2"/>
            <a:r>
              <a:rPr lang="de-DE" sz="1600" dirty="0"/>
              <a:t>Personal</a:t>
            </a:r>
          </a:p>
          <a:p>
            <a:pPr lvl="2"/>
            <a:r>
              <a:rPr lang="de-DE" sz="1600" dirty="0"/>
              <a:t>Finanzen</a:t>
            </a:r>
          </a:p>
          <a:p>
            <a:pPr lvl="2"/>
            <a:r>
              <a:rPr lang="de-DE" sz="1600" dirty="0"/>
              <a:t>Wissen</a:t>
            </a:r>
          </a:p>
          <a:p>
            <a:pPr lvl="2"/>
            <a:r>
              <a:rPr lang="de-DE" sz="1600" dirty="0"/>
              <a:t>Erfahrung</a:t>
            </a:r>
          </a:p>
          <a:p>
            <a:pPr lvl="2"/>
            <a:endParaRPr lang="de-DE" sz="1600" dirty="0"/>
          </a:p>
          <a:p>
            <a:r>
              <a:rPr lang="de-DE" sz="1800" dirty="0"/>
              <a:t>Kosten / Nutzen</a:t>
            </a:r>
          </a:p>
          <a:p>
            <a:pPr lvl="2"/>
            <a:r>
              <a:rPr lang="de-DE" sz="1600" dirty="0"/>
              <a:t>Wer profitiert?</a:t>
            </a:r>
          </a:p>
          <a:p>
            <a:pPr lvl="2"/>
            <a:r>
              <a:rPr lang="de-DE" sz="1600" dirty="0"/>
              <a:t>Ist es den Aufwand wert?</a:t>
            </a:r>
          </a:p>
          <a:p>
            <a:pPr lvl="2"/>
            <a:r>
              <a:rPr lang="de-DE" sz="1600" dirty="0"/>
              <a:t>Sollen wir nicht lieber unsere Arbeit machen?</a:t>
            </a:r>
          </a:p>
          <a:p>
            <a:pPr lvl="2"/>
            <a:r>
              <a:rPr lang="de-DE" sz="1600" dirty="0"/>
              <a:t>Nationale Fördermittel?</a:t>
            </a:r>
          </a:p>
          <a:p>
            <a:pPr lvl="2"/>
            <a:endParaRPr lang="de-DE" sz="16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13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 bwMode="auto">
          <a:xfrm>
            <a:off x="6660108" y="1080133"/>
            <a:ext cx="2279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solidFill>
                  <a:srgbClr val="C3B800"/>
                </a:solidFill>
                <a:cs typeface="Arial" charset="0"/>
              </a:rPr>
              <a:t>Obavy</a:t>
            </a:r>
            <a:endParaRPr lang="de-DE" sz="2400" dirty="0">
              <a:solidFill>
                <a:srgbClr val="C3B800"/>
              </a:solidFill>
              <a:cs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472038" y="1958460"/>
            <a:ext cx="3666388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ádné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málo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dostupných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zdrojů</a:t>
            </a:r>
            <a:endParaRPr lang="de-DE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16074" y="2328920"/>
            <a:ext cx="6096000" cy="1453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personál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72038" y="3980466"/>
            <a:ext cx="225574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Náklady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přínosy</a:t>
            </a:r>
            <a:endParaRPr lang="de-DE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116074" y="4459568"/>
            <a:ext cx="6096000" cy="1453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Kdo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toho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prospěch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Vyplatí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to?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Neměli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bychom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raději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dělat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</a:t>
            </a:r>
            <a:r>
              <a:rPr lang="cs-CZ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oji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práci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zdrojů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06400" y="630767"/>
            <a:ext cx="10972800" cy="889000"/>
          </a:xfrm>
        </p:spPr>
        <p:txBody>
          <a:bodyPr/>
          <a:lstStyle/>
          <a:p>
            <a:r>
              <a:rPr lang="de-DE" dirty="0"/>
              <a:t>Chancen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32229" y="1335440"/>
            <a:ext cx="5660571" cy="3959576"/>
          </a:xfrm>
        </p:spPr>
        <p:txBody>
          <a:bodyPr/>
          <a:lstStyle/>
          <a:p>
            <a:r>
              <a:rPr lang="de-DE" sz="1800" dirty="0"/>
              <a:t>Innovation und Wissen</a:t>
            </a:r>
          </a:p>
          <a:p>
            <a:pPr lvl="2"/>
            <a:r>
              <a:rPr lang="de-DE" sz="1600" dirty="0"/>
              <a:t>Aufbau von Wissen und Erfahrung</a:t>
            </a:r>
          </a:p>
          <a:p>
            <a:pPr lvl="2"/>
            <a:r>
              <a:rPr lang="de-DE" sz="1600" dirty="0"/>
              <a:t>Innovations- und Wettbewerbsfähigkeit</a:t>
            </a:r>
          </a:p>
          <a:p>
            <a:pPr lvl="2"/>
            <a:r>
              <a:rPr lang="de-DE" sz="1600" dirty="0"/>
              <a:t>Zugang zu neuen Lösungen</a:t>
            </a:r>
          </a:p>
          <a:p>
            <a:pPr lvl="2"/>
            <a:r>
              <a:rPr lang="de-DE" sz="1600" dirty="0"/>
              <a:t>Zugang zu Firmen und Universitäten</a:t>
            </a:r>
          </a:p>
          <a:p>
            <a:pPr lvl="2"/>
            <a:endParaRPr lang="de-DE" sz="1600" dirty="0"/>
          </a:p>
          <a:p>
            <a:pPr lvl="2"/>
            <a:endParaRPr lang="de-DE" sz="1600" dirty="0"/>
          </a:p>
          <a:p>
            <a:r>
              <a:rPr lang="de-DE" sz="1800" dirty="0"/>
              <a:t>Wirtschaft und Kooperation</a:t>
            </a:r>
          </a:p>
          <a:p>
            <a:pPr lvl="2"/>
            <a:r>
              <a:rPr lang="de-DE" sz="1600" dirty="0"/>
              <a:t>Attraktivität der Region erhöht</a:t>
            </a:r>
          </a:p>
          <a:p>
            <a:pPr lvl="2"/>
            <a:r>
              <a:rPr lang="de-DE" sz="1600" dirty="0"/>
              <a:t>Zugang zu weiteren Fördermitteln, Clustern und Ausgründungen</a:t>
            </a:r>
          </a:p>
          <a:p>
            <a:pPr lvl="2"/>
            <a:r>
              <a:rPr lang="de-DE" sz="1600" dirty="0"/>
              <a:t>Zusammenarbeit mit anderen öffentlichen Einrichtungen</a:t>
            </a:r>
          </a:p>
          <a:p>
            <a:pPr lvl="2"/>
            <a:r>
              <a:rPr lang="de-DE" sz="1600" dirty="0"/>
              <a:t>Verwirklichung von Projekten die eigentlich zu „groß“ sind</a:t>
            </a:r>
          </a:p>
          <a:p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270171" y="1335440"/>
            <a:ext cx="6096000" cy="18529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Inovace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</a:t>
            </a:r>
            <a:endParaRPr lang="de-DE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budování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zkušeností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konkurenceschopnost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novým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řešením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firmám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univerzitám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46371" y="3582425"/>
            <a:ext cx="5236029" cy="237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Hospodářství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spolupráce</a:t>
            </a:r>
            <a:endParaRPr lang="de-DE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zvýšení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atraktivity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regionu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přístup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dalšímu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klastrům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spin-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offům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spolupráce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dalšími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veřejnými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institucemi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projektů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skutečnosti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příliš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46371" y="623688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Příležitosti</a:t>
            </a:r>
            <a:endParaRPr lang="de-DE" sz="2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Chancen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833639"/>
            <a:ext cx="5297714" cy="4003242"/>
          </a:xfrm>
        </p:spPr>
        <p:txBody>
          <a:bodyPr/>
          <a:lstStyle/>
          <a:p>
            <a:r>
              <a:rPr lang="de-DE" sz="1800" dirty="0"/>
              <a:t>Vernetzung und Austausch</a:t>
            </a:r>
          </a:p>
          <a:p>
            <a:pPr lvl="2"/>
            <a:r>
              <a:rPr lang="de-DE" sz="1600" dirty="0"/>
              <a:t>voneinander Lernen, Lösungen finden</a:t>
            </a:r>
          </a:p>
          <a:p>
            <a:pPr lvl="2"/>
            <a:r>
              <a:rPr lang="de-DE" sz="1600" dirty="0"/>
              <a:t>besser vorbereitet sein / zukunftsfähig</a:t>
            </a:r>
          </a:p>
          <a:p>
            <a:pPr lvl="2"/>
            <a:r>
              <a:rPr lang="de-DE" sz="1600" dirty="0"/>
              <a:t>Erfahrungsaustausch, Problemlösung</a:t>
            </a:r>
          </a:p>
          <a:p>
            <a:pPr lvl="2"/>
            <a:r>
              <a:rPr lang="de-DE" sz="1600" dirty="0"/>
              <a:t>Zugang zu Lösungen und Ideen</a:t>
            </a:r>
          </a:p>
          <a:p>
            <a:pPr lvl="2"/>
            <a:endParaRPr lang="de-DE" sz="1600" dirty="0"/>
          </a:p>
          <a:p>
            <a:r>
              <a:rPr lang="de-DE" sz="1800" dirty="0"/>
              <a:t>Sichtbarkeit</a:t>
            </a:r>
          </a:p>
          <a:p>
            <a:pPr lvl="2"/>
            <a:r>
              <a:rPr lang="de-DE" sz="1600" dirty="0"/>
              <a:t>Sichtbarkeit der Gemeinde/ Region</a:t>
            </a:r>
          </a:p>
          <a:p>
            <a:pPr lvl="2"/>
            <a:r>
              <a:rPr lang="de-DE" sz="1600" dirty="0"/>
              <a:t>Steigerung der Attraktivität (e.g. für Investitionen, Start-Ups)</a:t>
            </a:r>
          </a:p>
          <a:p>
            <a:pPr lvl="2"/>
            <a:r>
              <a:rPr lang="de-DE" sz="1600" dirty="0"/>
              <a:t>Vertreten der eigenen Ideen und Sichtweisen</a:t>
            </a:r>
          </a:p>
          <a:p>
            <a:pPr lvl="2"/>
            <a:r>
              <a:rPr lang="de-DE" sz="1600" dirty="0"/>
              <a:t>Lobbyarbeit in der EU</a:t>
            </a:r>
          </a:p>
          <a:p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346371" y="973667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Příležitosti</a:t>
            </a:r>
            <a:endParaRPr lang="de-DE" sz="2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46371" y="1741926"/>
            <a:ext cx="5327099" cy="2251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Propojení</a:t>
            </a:r>
            <a:r>
              <a:rPr lang="en-GB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výměna</a:t>
            </a:r>
            <a:endParaRPr lang="en-GB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učíme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od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navzájem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hledáme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lepší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připravenost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připravenost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budoucnost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problémů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nápadům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349999" y="3797857"/>
            <a:ext cx="5232401" cy="211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Viditelnost</a:t>
            </a:r>
            <a:endParaRPr lang="de-DE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viditelnost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regionu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zvyšování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atraktivity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např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pro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začínající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podniky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reprezentace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vlastních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myšlenek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názor</a:t>
            </a:r>
            <a:r>
              <a:rPr lang="cs-CZ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ů</a:t>
            </a:r>
            <a:endParaRPr lang="en-GB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Lobbing v EU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79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915387"/>
            <a:ext cx="10972800" cy="889000"/>
          </a:xfrm>
        </p:spPr>
        <p:txBody>
          <a:bodyPr/>
          <a:lstStyle/>
          <a:p>
            <a:r>
              <a:rPr lang="de-DE" dirty="0"/>
              <a:t>Dachorganisationen 		</a:t>
            </a:r>
            <a:r>
              <a:rPr lang="de-DE" dirty="0" err="1">
                <a:solidFill>
                  <a:srgbClr val="C3B800"/>
                </a:solidFill>
              </a:rPr>
              <a:t>Zastřešující</a:t>
            </a:r>
            <a:r>
              <a:rPr lang="de-DE" dirty="0">
                <a:solidFill>
                  <a:srgbClr val="C3B800"/>
                </a:solidFill>
              </a:rPr>
              <a:t> </a:t>
            </a:r>
            <a:r>
              <a:rPr lang="de-DE" dirty="0" err="1">
                <a:solidFill>
                  <a:srgbClr val="C3B800"/>
                </a:solidFill>
              </a:rPr>
              <a:t>organizace</a:t>
            </a:r>
            <a:br>
              <a:rPr lang="de-DE" dirty="0">
                <a:solidFill>
                  <a:srgbClr val="C3B800"/>
                </a:solidFill>
              </a:rPr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690963"/>
            <a:ext cx="9477829" cy="4535666"/>
          </a:xfrm>
        </p:spPr>
        <p:txBody>
          <a:bodyPr/>
          <a:lstStyle/>
          <a:p>
            <a:r>
              <a:rPr lang="de-DE" dirty="0" err="1"/>
              <a:t>Eurotowns</a:t>
            </a:r>
            <a:r>
              <a:rPr lang="de-DE" dirty="0"/>
              <a:t> Network</a:t>
            </a:r>
          </a:p>
          <a:p>
            <a:r>
              <a:rPr lang="de-DE" dirty="0"/>
              <a:t>ICLEI –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Governments</a:t>
            </a:r>
            <a:r>
              <a:rPr lang="de-DE" dirty="0"/>
              <a:t> for </a:t>
            </a:r>
            <a:r>
              <a:rPr lang="de-DE" dirty="0" err="1"/>
              <a:t>Sutainability</a:t>
            </a:r>
            <a:endParaRPr lang="de-DE" dirty="0"/>
          </a:p>
          <a:p>
            <a:r>
              <a:rPr lang="de-DE" dirty="0"/>
              <a:t>Eurocities</a:t>
            </a:r>
          </a:p>
          <a:p>
            <a:r>
              <a:rPr lang="de-DE" dirty="0"/>
              <a:t>Energy Cities</a:t>
            </a:r>
          </a:p>
          <a:p>
            <a:r>
              <a:rPr lang="de-DE" dirty="0"/>
              <a:t>Climate Alliance</a:t>
            </a:r>
          </a:p>
          <a:p>
            <a:r>
              <a:rPr lang="de-DE" dirty="0"/>
              <a:t>FEDARENE – European </a:t>
            </a:r>
            <a:r>
              <a:rPr lang="de-DE" dirty="0" err="1"/>
              <a:t>Federation</a:t>
            </a:r>
            <a:r>
              <a:rPr lang="de-DE" dirty="0"/>
              <a:t> of </a:t>
            </a:r>
            <a:r>
              <a:rPr lang="de-DE" dirty="0" err="1"/>
              <a:t>Agencies</a:t>
            </a:r>
            <a:r>
              <a:rPr lang="de-DE" dirty="0"/>
              <a:t> and </a:t>
            </a:r>
            <a:r>
              <a:rPr lang="de-DE" dirty="0" err="1"/>
              <a:t>Regions</a:t>
            </a:r>
            <a:r>
              <a:rPr lang="de-DE" dirty="0"/>
              <a:t> for Energy and Environment</a:t>
            </a:r>
          </a:p>
          <a:p>
            <a:r>
              <a:rPr lang="de-DE" dirty="0"/>
              <a:t>CEMR – The </a:t>
            </a:r>
            <a:r>
              <a:rPr lang="de-DE" dirty="0" err="1"/>
              <a:t>council</a:t>
            </a:r>
            <a:r>
              <a:rPr lang="de-DE" dirty="0"/>
              <a:t> of European </a:t>
            </a:r>
            <a:r>
              <a:rPr lang="de-DE" dirty="0" err="1"/>
              <a:t>Municipalities</a:t>
            </a:r>
            <a:r>
              <a:rPr lang="de-DE" dirty="0"/>
              <a:t> and </a:t>
            </a:r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964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Veranstaltungen				</a:t>
            </a:r>
            <a:r>
              <a:rPr lang="de-DE" dirty="0" err="1">
                <a:solidFill>
                  <a:srgbClr val="C3B800"/>
                </a:solidFill>
              </a:rPr>
              <a:t>Akce</a:t>
            </a:r>
            <a:br>
              <a:rPr lang="de-DE" dirty="0">
                <a:solidFill>
                  <a:srgbClr val="C3B800"/>
                </a:solidFill>
              </a:rPr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2770366"/>
            <a:ext cx="10972800" cy="3959576"/>
          </a:xfrm>
        </p:spPr>
        <p:txBody>
          <a:bodyPr/>
          <a:lstStyle/>
          <a:p>
            <a:r>
              <a:rPr lang="de-DE" dirty="0" err="1"/>
              <a:t>Convenant</a:t>
            </a:r>
            <a:r>
              <a:rPr lang="de-DE" dirty="0"/>
              <a:t> of Mayors for Climate &amp; Energy</a:t>
            </a:r>
          </a:p>
          <a:p>
            <a:r>
              <a:rPr lang="de-DE" dirty="0"/>
              <a:t>European </a:t>
            </a:r>
            <a:r>
              <a:rPr lang="de-DE" dirty="0" err="1"/>
              <a:t>Week</a:t>
            </a:r>
            <a:r>
              <a:rPr lang="de-DE" dirty="0"/>
              <a:t> of </a:t>
            </a:r>
            <a:r>
              <a:rPr lang="de-DE" dirty="0" err="1"/>
              <a:t>Regions</a:t>
            </a:r>
            <a:r>
              <a:rPr lang="de-DE" dirty="0"/>
              <a:t> and Cities</a:t>
            </a:r>
          </a:p>
          <a:p>
            <a:r>
              <a:rPr lang="de-DE" dirty="0"/>
              <a:t>Lenk, Kommunity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742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6" y="5175297"/>
            <a:ext cx="5466588" cy="118105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40228" y="436638"/>
            <a:ext cx="10972800" cy="889000"/>
          </a:xfrm>
        </p:spPr>
        <p:txBody>
          <a:bodyPr/>
          <a:lstStyle/>
          <a:p>
            <a:r>
              <a:rPr lang="de-DE" dirty="0"/>
              <a:t>Lenk, Kommunity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77371" y="1208603"/>
            <a:ext cx="5682117" cy="4567720"/>
          </a:xfrm>
        </p:spPr>
        <p:txBody>
          <a:bodyPr/>
          <a:lstStyle/>
          <a:p>
            <a:r>
              <a:rPr lang="de-DE" sz="1750" dirty="0"/>
              <a:t>Im Veranstaltungs- und Vernetzungsangebot LENK </a:t>
            </a:r>
            <a:r>
              <a:rPr lang="de-DE" sz="1750" dirty="0" err="1"/>
              <a:t>KOMMUNity</a:t>
            </a:r>
            <a:r>
              <a:rPr lang="de-DE" sz="1750" dirty="0"/>
              <a:t> sollen sich 2.000 Gemeinden, Städten und Landkreisen in Bayern vernetzen und dabei Fachwissen und Erfahrungen austauschen.</a:t>
            </a:r>
          </a:p>
          <a:p>
            <a:r>
              <a:rPr lang="de-DE" sz="1750" dirty="0"/>
              <a:t>Kommunen werden zu dringlichen Themen rund um Energiewende und Klimaschutz informiert .</a:t>
            </a:r>
          </a:p>
          <a:p>
            <a:r>
              <a:rPr lang="de-DE" sz="1750" dirty="0"/>
              <a:t>Kompaktes Info-Format </a:t>
            </a:r>
          </a:p>
          <a:p>
            <a:r>
              <a:rPr lang="de-DE" sz="1750" dirty="0"/>
              <a:t>Jeweils ein Schwerpunktthema aus dem Bereich Klima und Energie</a:t>
            </a:r>
          </a:p>
          <a:p>
            <a:r>
              <a:rPr lang="de-DE" sz="1750" dirty="0"/>
              <a:t>Wir kombinieren Kurzvorträge von Expertinnen und Experten mit Erfahrungsberichten ausgewählter Kommunen und erleichtern das Nachmachen mit Handreichungen und konkreten Handlungsempfehlungen.</a:t>
            </a:r>
          </a:p>
          <a:p>
            <a:endParaRPr lang="de-DE" sz="175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132514" y="1208603"/>
            <a:ext cx="5733143" cy="4248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rámci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</a:t>
            </a:r>
            <a:r>
              <a:rPr lang="cs-CZ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síťové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nabídky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LENK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KOMMUNity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2 000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okresů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Bavorsku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propojit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vyměnit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přitom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odborné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znalosti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75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Obce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informovány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naléhavých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tématech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souvisejících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energetickým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přechodem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ochranou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klimatu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75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Kompaktní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informační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formát</a:t>
            </a:r>
            <a:endParaRPr lang="de-DE" sz="175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ústřední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klimatu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endParaRPr lang="de-DE" sz="175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Kombinujeme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krátké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přednášky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odborníků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zprávami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zkušenostech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vybraných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usnadňujeme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imitování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pomocí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letáků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konkrétních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doporučení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7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činnosti</a:t>
            </a:r>
            <a:r>
              <a:rPr lang="en-GB" sz="17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75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10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283374"/>
            <a:ext cx="7562144" cy="1470025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Praxisbeispiele</a:t>
            </a: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19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138595" y="4290522"/>
            <a:ext cx="2392001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Příklady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praxe</a:t>
            </a:r>
            <a:endParaRPr lang="de-DE" sz="24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7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13221" y="1203158"/>
            <a:ext cx="406667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Wissenschaftlicher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Referent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im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Fachbereich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Umwelt,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Bioökonomie</a:t>
            </a:r>
            <a:endParaRPr lang="en-GB" sz="1400" kern="50" spc="-30" dirty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GB" sz="1400" kern="50" spc="-30" dirty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M.Sc. In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Umweltingenieurwesen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Dr.-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Kand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 In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Architektur</a:t>
            </a:r>
            <a:endParaRPr lang="en-GB" sz="1400" kern="50" spc="-30" dirty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8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Jahre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nachhaltiger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Stadtentwicklung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Energieeffizienz-projekten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 Jahre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EU Horizon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Projekten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als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Projektleiter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Koordinator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Forscher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mit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Fokus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auf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Innenraumklima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Bewertung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Sozio-ökonomischer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Effekte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von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Energieeffizienz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in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Gebäuden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Städten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Regionen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sowie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Bewertung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von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Nachhaltigkeit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2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Jahre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Erfahrung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als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Dozent</a:t>
            </a:r>
            <a:r>
              <a:rPr lang="en-GB" sz="1400" kern="50" spc="-30" dirty="0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und </a:t>
            </a:r>
            <a:r>
              <a:rPr lang="en-GB" sz="1400" kern="50" spc="-30" dirty="0" err="1">
                <a:solidFill>
                  <a:srgbClr val="3F3A38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Kursleiter</a:t>
            </a:r>
            <a:endParaRPr lang="en-GB" sz="1400" kern="50" spc="-30" dirty="0">
              <a:solidFill>
                <a:srgbClr val="3F3A38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3" t="6126" r="1133" b="12772"/>
          <a:stretch/>
        </p:blipFill>
        <p:spPr>
          <a:xfrm>
            <a:off x="323406" y="1964707"/>
            <a:ext cx="3009341" cy="3159060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7880686" y="2154869"/>
            <a:ext cx="3874168" cy="439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M.Sc. v Environmental Engineering, Dr.-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architektuře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let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udržitelného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rozvoje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účinnosti</a:t>
            </a:r>
            <a:endParaRPr lang="de-DE" sz="1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Horizon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projektový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manažer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koordinátor</a:t>
            </a:r>
            <a:endParaRPr lang="de-DE" sz="1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pracovník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zaměřením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vnitřní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socioekonomických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účinků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účinnosti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budovách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městech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regionech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udržitelnosti</a:t>
            </a:r>
            <a:endParaRPr lang="de-DE" sz="1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roky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praxe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lektor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</a:t>
            </a:r>
            <a:r>
              <a:rPr lang="de-DE" sz="1400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</a:t>
            </a:r>
            <a:endParaRPr lang="de-DE" sz="1400" dirty="0">
              <a:solidFill>
                <a:srgbClr val="0064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de-DE" sz="14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80686" y="1203158"/>
            <a:ext cx="3810001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Vědecký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pracovník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oboru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životního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prostředí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r>
              <a:rPr lang="en-GB" sz="14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4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bioekonomiky</a:t>
            </a:r>
            <a:endParaRPr lang="cs-CZ" sz="14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6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1444599"/>
            <a:ext cx="5239657" cy="4416496"/>
          </a:xfrm>
        </p:spPr>
        <p:txBody>
          <a:bodyPr/>
          <a:lstStyle/>
          <a:p>
            <a:r>
              <a:rPr lang="de-DE" dirty="0"/>
              <a:t>100% erneuerbar, 100% sicher! Dies ist die entscheidende und äußerst wichtige Vision von EASY-RES. </a:t>
            </a:r>
          </a:p>
          <a:p>
            <a:r>
              <a:rPr lang="de-DE" dirty="0"/>
              <a:t>Neuartige Regelungsalgorithmen und innovative Zusatzdienste, die die Durchdringung des europäischen Energiesystems mit bis zu 100 % erneuerbaren Energiequellen ermöglichen werden. </a:t>
            </a:r>
          </a:p>
          <a:p>
            <a:r>
              <a:rPr lang="de-DE" dirty="0"/>
              <a:t>Nachhaltigeres Stromnetz, das zuverlässig und sicher Energie aus erneuerbaren Quellen liefert.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Aristotle University </a:t>
            </a:r>
            <a:r>
              <a:rPr lang="de-DE" dirty="0" err="1"/>
              <a:t>of</a:t>
            </a:r>
            <a:r>
              <a:rPr lang="de-DE" dirty="0"/>
              <a:t> Thessaloniki</a:t>
            </a:r>
          </a:p>
          <a:p>
            <a:r>
              <a:rPr lang="de-DE" dirty="0"/>
              <a:t>Universität Passau</a:t>
            </a:r>
          </a:p>
          <a:p>
            <a:r>
              <a:rPr lang="de-DE" dirty="0" err="1"/>
              <a:t>Universidad</a:t>
            </a:r>
            <a:r>
              <a:rPr lang="de-DE" dirty="0"/>
              <a:t> de Sevilla</a:t>
            </a:r>
            <a:endParaRPr lang="de-DE" b="1" dirty="0"/>
          </a:p>
          <a:p>
            <a:r>
              <a:rPr lang="de-DE" dirty="0"/>
              <a:t>TU Delft</a:t>
            </a:r>
          </a:p>
          <a:p>
            <a:r>
              <a:rPr lang="de-DE" dirty="0"/>
              <a:t>Lancaster University</a:t>
            </a:r>
          </a:p>
          <a:p>
            <a:r>
              <a:rPr lang="de-DE" dirty="0"/>
              <a:t>Independent Power Transmission Operator SA</a:t>
            </a:r>
          </a:p>
          <a:p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20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6" y="228115"/>
            <a:ext cx="1414508" cy="1032489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916894" y="4099092"/>
            <a:ext cx="6096000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Elektro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Gorenjska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,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podjetje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za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distribucijo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električne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energije</a:t>
            </a:r>
            <a:endParaRPr lang="de-DE" sz="1600" dirty="0">
              <a:solidFill>
                <a:srgbClr val="4D4D4D"/>
              </a:solidFill>
              <a:latin typeface="Arial"/>
            </a:endParaRP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Stadtwerke Landau </a:t>
            </a:r>
            <a:r>
              <a:rPr lang="de-DE" sz="1600" dirty="0" err="1">
                <a:solidFill>
                  <a:srgbClr val="4D4D4D"/>
                </a:solidFill>
                <a:latin typeface="Arial"/>
              </a:rPr>
              <a:t>a.d.</a:t>
            </a:r>
            <a:r>
              <a:rPr lang="de-DE" sz="1600" dirty="0">
                <a:solidFill>
                  <a:srgbClr val="4D4D4D"/>
                </a:solidFill>
                <a:latin typeface="Arial"/>
              </a:rPr>
              <a:t> Isar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Stadtwerk Haßfurt GmbH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FENECON GmbH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  <a:latin typeface="Arial"/>
              </a:rPr>
              <a:t>Bayern Innovativ</a:t>
            </a:r>
          </a:p>
          <a:p>
            <a:pPr marL="265113" indent="-265113">
              <a:spcBef>
                <a:spcPts val="600"/>
              </a:spcBef>
              <a:buFont typeface="Wingdings" pitchFamily="2" charset="2"/>
              <a:buChar char="§"/>
            </a:pPr>
            <a:endParaRPr lang="de-DE" sz="1600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24108" y="85119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b="1" dirty="0" err="1"/>
              <a:t>Horizon</a:t>
            </a:r>
            <a:r>
              <a:rPr lang="de-DE" b="1" dirty="0"/>
              <a:t> 2020 Projekt</a:t>
            </a:r>
          </a:p>
        </p:txBody>
      </p:sp>
      <p:sp>
        <p:nvSpPr>
          <p:cNvPr id="9" name="Rechteck 8"/>
          <p:cNvSpPr/>
          <p:nvPr/>
        </p:nvSpPr>
        <p:spPr>
          <a:xfrm>
            <a:off x="6096000" y="1444599"/>
            <a:ext cx="6096000" cy="2122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obnovitelné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100%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rozhodující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nesmírně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důležitá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společnosti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EASY-RES.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řídicí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algoritmy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doplňkové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umožní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penetraci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evropského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energetického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systému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až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100 %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obnovitelných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zdrojů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Udržitelnější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elektrická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síť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která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spolehlivě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bezpečně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dodává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energii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obnovitelných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zdrojů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4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0286" y="1353997"/>
            <a:ext cx="5544457" cy="321125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Entwicklung und Umsetzung innovativer Energiestrategien durch Überarbeitung der bestehenden Energiepläne:</a:t>
            </a:r>
          </a:p>
          <a:p>
            <a:r>
              <a:rPr lang="de-DE" dirty="0"/>
              <a:t>Einbeziehung der Bürger durch einen </a:t>
            </a:r>
            <a:r>
              <a:rPr lang="de-DE" dirty="0" err="1"/>
              <a:t>Bottom</a:t>
            </a:r>
            <a:r>
              <a:rPr lang="de-DE" dirty="0"/>
              <a:t>-up-Ansatz in den Prozess der Entwicklung von Energiestrategien und -plänen, </a:t>
            </a:r>
          </a:p>
          <a:p>
            <a:r>
              <a:rPr lang="de-DE" dirty="0"/>
              <a:t>Verbesserung des Managementsystems im Hinblick auf die Verbesserung der HR</a:t>
            </a:r>
          </a:p>
          <a:p>
            <a:r>
              <a:rPr lang="de-DE" dirty="0"/>
              <a:t>Rahmen für die Entwicklung von Bürgerinvestitionen </a:t>
            </a:r>
          </a:p>
          <a:p>
            <a:r>
              <a:rPr lang="de-DE" dirty="0"/>
              <a:t>Schaffung von Energiegruppen/Energiegenossenschaften, die in der Lage sind, die Planung, Umsetzung und auch Finanzierung nachhaltiger Energieprojekte zu unterstützen</a:t>
            </a:r>
          </a:p>
          <a:p>
            <a:endParaRPr lang="de-DE" dirty="0"/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21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9272"/>
            <a:ext cx="2603040" cy="1124724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6255657" y="1353996"/>
            <a:ext cx="6096000" cy="602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Vypracování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provádění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inovativních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energetických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strategií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prostřednictvím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revize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stávajících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energetických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55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plánů</a:t>
            </a:r>
            <a:r>
              <a:rPr lang="de-DE" sz="155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de-DE" sz="155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255657" y="1879090"/>
            <a:ext cx="5098143" cy="27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zapojení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občanů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tvorby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strategií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plánů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prostřednictvím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bottom-up-přístupu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systému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ohledem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zlepšení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rámec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rozvoj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občanských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investic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vytvoření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skupin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energetických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družstev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jsou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schopny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podporovat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plánování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realizaci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projektů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udržitelné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06400" y="4843979"/>
            <a:ext cx="12119429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Kroatien </a:t>
            </a:r>
            <a:r>
              <a:rPr lang="de-DE" sz="1600" dirty="0" err="1">
                <a:solidFill>
                  <a:srgbClr val="C3B800"/>
                </a:solidFill>
              </a:rPr>
              <a:t>Chorvatsko</a:t>
            </a:r>
            <a:r>
              <a:rPr lang="de-DE" sz="1600" dirty="0">
                <a:solidFill>
                  <a:srgbClr val="4D4D4D"/>
                </a:solidFill>
              </a:rPr>
              <a:t>: </a:t>
            </a:r>
            <a:r>
              <a:rPr lang="de-DE" sz="1600" dirty="0" err="1">
                <a:solidFill>
                  <a:srgbClr val="4D4D4D"/>
                </a:solidFill>
              </a:rPr>
              <a:t>Međimurska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energetska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agencija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d.o.o</a:t>
            </a:r>
            <a:r>
              <a:rPr lang="de-DE" sz="1600" dirty="0">
                <a:solidFill>
                  <a:srgbClr val="4D4D4D"/>
                </a:solidFill>
              </a:rPr>
              <a:t>., Stadt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město</a:t>
            </a:r>
            <a:r>
              <a:rPr lang="de-DE" sz="1600" dirty="0">
                <a:solidFill>
                  <a:srgbClr val="4D4D4D"/>
                </a:solidFill>
              </a:rPr>
              <a:t> Prelog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Ungarn </a:t>
            </a:r>
            <a:r>
              <a:rPr lang="de-DE" sz="1600" dirty="0">
                <a:solidFill>
                  <a:srgbClr val="C3B800"/>
                </a:solidFill>
              </a:rPr>
              <a:t>Ma</a:t>
            </a:r>
            <a:r>
              <a:rPr lang="cs-CZ" sz="1600" dirty="0">
                <a:solidFill>
                  <a:srgbClr val="C3B800"/>
                </a:solidFill>
              </a:rPr>
              <a:t>ďarsko</a:t>
            </a:r>
            <a:r>
              <a:rPr lang="de-DE" sz="1600" dirty="0">
                <a:solidFill>
                  <a:srgbClr val="4D4D4D"/>
                </a:solidFill>
              </a:rPr>
              <a:t>: </a:t>
            </a:r>
            <a:r>
              <a:rPr lang="de-DE" sz="1600" dirty="0" err="1">
                <a:solidFill>
                  <a:srgbClr val="4D4D4D"/>
                </a:solidFill>
              </a:rPr>
              <a:t>Energiaklub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Szakpolitikai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Intézet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és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Módszertani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Központ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Egyesület</a:t>
            </a:r>
            <a:r>
              <a:rPr lang="de-DE" sz="1600" dirty="0">
                <a:solidFill>
                  <a:srgbClr val="4D4D4D"/>
                </a:solidFill>
              </a:rPr>
              <a:t>, Budapest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Polen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Polsko</a:t>
            </a:r>
            <a:r>
              <a:rPr lang="de-DE" sz="1600" dirty="0">
                <a:solidFill>
                  <a:srgbClr val="4D4D4D"/>
                </a:solidFill>
              </a:rPr>
              <a:t>: Stadt </a:t>
            </a:r>
            <a:r>
              <a:rPr lang="cs-CZ" sz="1600" dirty="0">
                <a:solidFill>
                  <a:srgbClr val="C3B800"/>
                </a:solidFill>
              </a:rPr>
              <a:t>město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de-DE" sz="1600" dirty="0">
                <a:solidFill>
                  <a:srgbClr val="4D4D4D"/>
                </a:solidFill>
              </a:rPr>
              <a:t>Lublin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Slowenien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Slovinsko</a:t>
            </a:r>
            <a:r>
              <a:rPr lang="de-DE" sz="1600" dirty="0">
                <a:solidFill>
                  <a:srgbClr val="4D4D4D"/>
                </a:solidFill>
              </a:rPr>
              <a:t>: É-</a:t>
            </a:r>
            <a:r>
              <a:rPr lang="de-DE" sz="1600" dirty="0" err="1">
                <a:solidFill>
                  <a:srgbClr val="4D4D4D"/>
                </a:solidFill>
              </a:rPr>
              <a:t>zavod</a:t>
            </a:r>
            <a:r>
              <a:rPr lang="de-DE" sz="1600" dirty="0">
                <a:solidFill>
                  <a:srgbClr val="4D4D4D"/>
                </a:solidFill>
              </a:rPr>
              <a:t>, Stadt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město</a:t>
            </a:r>
            <a:r>
              <a:rPr lang="de-DE" sz="1600" dirty="0">
                <a:solidFill>
                  <a:srgbClr val="C3B800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Koper</a:t>
            </a:r>
            <a:endParaRPr lang="de-DE" sz="1600" dirty="0">
              <a:solidFill>
                <a:srgbClr val="4D4D4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Deutschland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Německo</a:t>
            </a:r>
            <a:r>
              <a:rPr lang="de-DE" sz="1600" dirty="0">
                <a:solidFill>
                  <a:srgbClr val="4D4D4D"/>
                </a:solidFill>
              </a:rPr>
              <a:t>: Stadtwerke Pfaffenhofen, Bürger Energie-Genossenschaft Landkreis Pfaffenofen </a:t>
            </a:r>
            <a:r>
              <a:rPr lang="de-DE" sz="1600" dirty="0" err="1">
                <a:solidFill>
                  <a:srgbClr val="4D4D4D"/>
                </a:solidFill>
              </a:rPr>
              <a:t>a.d.</a:t>
            </a:r>
            <a:r>
              <a:rPr lang="de-DE" sz="1600" dirty="0">
                <a:solidFill>
                  <a:srgbClr val="4D4D4D"/>
                </a:solidFill>
              </a:rPr>
              <a:t> Ilm e.G.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4D4D4D"/>
                </a:solidFill>
              </a:rPr>
              <a:t>Italien</a:t>
            </a:r>
            <a:r>
              <a:rPr lang="cs-CZ" sz="1600" dirty="0">
                <a:solidFill>
                  <a:srgbClr val="C3B800"/>
                </a:solidFill>
              </a:rPr>
              <a:t> Itálie</a:t>
            </a:r>
            <a:r>
              <a:rPr lang="de-DE" sz="1600" dirty="0">
                <a:solidFill>
                  <a:srgbClr val="4D4D4D"/>
                </a:solidFill>
              </a:rPr>
              <a:t>: </a:t>
            </a:r>
            <a:r>
              <a:rPr lang="de-DE" sz="1600" dirty="0" err="1">
                <a:solidFill>
                  <a:srgbClr val="4D4D4D"/>
                </a:solidFill>
              </a:rPr>
              <a:t>Commune</a:t>
            </a:r>
            <a:r>
              <a:rPr lang="de-DE" sz="1600" dirty="0">
                <a:solidFill>
                  <a:srgbClr val="4D4D4D"/>
                </a:solidFill>
              </a:rPr>
              <a:t> di Forli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2510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49118" y="1546201"/>
            <a:ext cx="5472711" cy="2445228"/>
          </a:xfrm>
        </p:spPr>
        <p:txBody>
          <a:bodyPr/>
          <a:lstStyle/>
          <a:p>
            <a:r>
              <a:rPr lang="de-DE" dirty="0" err="1"/>
              <a:t>NEBourhoods</a:t>
            </a:r>
            <a:r>
              <a:rPr lang="de-DE" dirty="0"/>
              <a:t> bereitet München-Neuperlach (DE) auf die Zukunft vor</a:t>
            </a:r>
          </a:p>
          <a:p>
            <a:r>
              <a:rPr lang="de-DE" dirty="0"/>
              <a:t>Grundlage EU Green Deal in Bezug auf die gebaute Umwelt, Kreislaufwirtschaft, Mobilität, Energie, Ernährung und Gesundheit </a:t>
            </a:r>
          </a:p>
          <a:p>
            <a:r>
              <a:rPr lang="de-DE" dirty="0"/>
              <a:t>Das Projekt wird auf den Stärken des Gebiets aufbauen - einem ausgeprägten Gemeinschaftssinn, ausgedehnten Grünflächen, großzügigen, wenn auch renovierungsbedürftigen Wohnungen - und seine Schwächen angehen - überdurchschnittlich hohe Arbeitslosigkeit und unterdurchschnittliches Bildungsniveau.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22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18" y="243556"/>
            <a:ext cx="2032826" cy="13026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694334" y="1176868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b="1" dirty="0"/>
              <a:t>New European Bauhaus</a:t>
            </a:r>
          </a:p>
        </p:txBody>
      </p:sp>
      <p:sp>
        <p:nvSpPr>
          <p:cNvPr id="7" name="Rechteck 6"/>
          <p:cNvSpPr/>
          <p:nvPr/>
        </p:nvSpPr>
        <p:spPr>
          <a:xfrm>
            <a:off x="6271878" y="1515826"/>
            <a:ext cx="6096000" cy="293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NEBourhoods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připravuje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Mnichov-Neuperlach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(DE)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budoucnost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Green Deal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vybudovanému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oběhovému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hospodářství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mobilitě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energetice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potravinám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zdraví</a:t>
            </a:r>
            <a:endParaRPr lang="de-DE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stavět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silných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stránkách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silném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smyslu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komunitu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rozsáhlých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zelených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plochách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prostorném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bydlení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potřebuje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rekonstrukci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řešit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slabé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stránky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nadprůměrnou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nezaměstnanost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podprůměrnou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úroveň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vzdělání</a:t>
            </a: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81454" y="4905593"/>
            <a:ext cx="102026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rgbClr val="4D4D4D"/>
                </a:solidFill>
              </a:rPr>
              <a:t>Partner</a:t>
            </a:r>
            <a:r>
              <a:rPr lang="cs-CZ" sz="1600" dirty="0">
                <a:solidFill>
                  <a:srgbClr val="4D4D4D"/>
                </a:solidFill>
              </a:rPr>
              <a:t> </a:t>
            </a:r>
            <a:r>
              <a:rPr lang="cs-CZ" sz="1600" dirty="0">
                <a:solidFill>
                  <a:srgbClr val="C3B800"/>
                </a:solidFill>
              </a:rPr>
              <a:t>partneři</a:t>
            </a:r>
            <a:r>
              <a:rPr lang="de-DE" sz="1600" dirty="0">
                <a:solidFill>
                  <a:srgbClr val="4D4D4D"/>
                </a:solidFill>
              </a:rPr>
              <a:t>: Technische Universität München, </a:t>
            </a:r>
            <a:r>
              <a:rPr lang="de-DE" sz="1600" dirty="0" err="1">
                <a:solidFill>
                  <a:srgbClr val="4D4D4D"/>
                </a:solidFill>
              </a:rPr>
              <a:t>UnternehmerTUM</a:t>
            </a:r>
            <a:r>
              <a:rPr lang="de-DE" sz="1600" dirty="0">
                <a:solidFill>
                  <a:srgbClr val="4D4D4D"/>
                </a:solidFill>
              </a:rPr>
              <a:t> und UTUM </a:t>
            </a:r>
            <a:r>
              <a:rPr lang="de-DE" sz="1600" dirty="0" err="1">
                <a:solidFill>
                  <a:srgbClr val="4D4D4D"/>
                </a:solidFill>
              </a:rPr>
              <a:t>Maker</a:t>
            </a:r>
            <a:r>
              <a:rPr lang="de-DE" sz="1600" dirty="0">
                <a:solidFill>
                  <a:srgbClr val="4D4D4D"/>
                </a:solidFill>
              </a:rPr>
              <a:t> Space GmbH, </a:t>
            </a:r>
            <a:br>
              <a:rPr lang="de-DE" sz="1600" dirty="0">
                <a:solidFill>
                  <a:srgbClr val="4D4D4D"/>
                </a:solidFill>
              </a:rPr>
            </a:br>
            <a:r>
              <a:rPr lang="de-DE" sz="1600" dirty="0">
                <a:solidFill>
                  <a:srgbClr val="4D4D4D"/>
                </a:solidFill>
              </a:rPr>
              <a:t>Hochschule für angewandte Wissenschaften München / M:UniverCity und </a:t>
            </a:r>
            <a:r>
              <a:rPr lang="de-DE" sz="1600" dirty="0" err="1">
                <a:solidFill>
                  <a:srgbClr val="4D4D4D"/>
                </a:solidFill>
              </a:rPr>
              <a:t>Strascheg</a:t>
            </a:r>
            <a:r>
              <a:rPr lang="de-DE" sz="1600" dirty="0">
                <a:solidFill>
                  <a:srgbClr val="4D4D4D"/>
                </a:solidFill>
              </a:rPr>
              <a:t> Center </a:t>
            </a:r>
            <a:r>
              <a:rPr lang="de-DE" sz="1600" dirty="0" err="1">
                <a:solidFill>
                  <a:srgbClr val="4D4D4D"/>
                </a:solidFill>
              </a:rPr>
              <a:t>for</a:t>
            </a:r>
            <a:r>
              <a:rPr lang="de-DE" sz="1600" dirty="0">
                <a:solidFill>
                  <a:srgbClr val="4D4D4D"/>
                </a:solidFill>
              </a:rPr>
              <a:t> Entrepreneurship, Münchner Gesellschaft für Stadterneuerung mbH, Bayerische Forschungsallianz GmbH, Green City e. V., Architekturgalerie München, Studio Stadt Region Architektur &amp; Stadtentwicklung, Hauck </a:t>
            </a:r>
            <a:r>
              <a:rPr lang="de-DE" sz="1600" dirty="0" err="1">
                <a:solidFill>
                  <a:srgbClr val="4D4D4D"/>
                </a:solidFill>
              </a:rPr>
              <a:t>Weisser</a:t>
            </a:r>
            <a:r>
              <a:rPr lang="de-DE" sz="1600" dirty="0">
                <a:solidFill>
                  <a:srgbClr val="4D4D4D"/>
                </a:solidFill>
              </a:rPr>
              <a:t> Studio </a:t>
            </a:r>
            <a:r>
              <a:rPr lang="de-DE" sz="1600" dirty="0" err="1">
                <a:solidFill>
                  <a:srgbClr val="4D4D4D"/>
                </a:solidFill>
              </a:rPr>
              <a:t>Animal</a:t>
            </a:r>
            <a:r>
              <a:rPr lang="de-DE" sz="1600" dirty="0">
                <a:solidFill>
                  <a:srgbClr val="4D4D4D"/>
                </a:solidFill>
              </a:rPr>
              <a:t> </a:t>
            </a:r>
            <a:r>
              <a:rPr lang="de-DE" sz="1600" dirty="0" err="1">
                <a:solidFill>
                  <a:srgbClr val="4D4D4D"/>
                </a:solidFill>
              </a:rPr>
              <a:t>Aided</a:t>
            </a:r>
            <a:r>
              <a:rPr lang="de-DE" sz="1600" dirty="0">
                <a:solidFill>
                  <a:srgbClr val="4D4D4D"/>
                </a:solidFill>
              </a:rPr>
              <a:t> Design GBR sowie </a:t>
            </a:r>
            <a:r>
              <a:rPr lang="de-DE" sz="1600" dirty="0" err="1">
                <a:solidFill>
                  <a:srgbClr val="4D4D4D"/>
                </a:solidFill>
              </a:rPr>
              <a:t>Str.ucture</a:t>
            </a:r>
            <a:r>
              <a:rPr lang="de-DE" sz="1600" dirty="0">
                <a:solidFill>
                  <a:srgbClr val="4D4D4D"/>
                </a:solidFill>
              </a:rPr>
              <a:t> GmbH.</a:t>
            </a:r>
          </a:p>
          <a:p>
            <a:endParaRPr lang="de-DE" sz="1600" b="1" dirty="0">
              <a:solidFill>
                <a:srgbClr val="4D4D4D"/>
              </a:solidFill>
            </a:endParaRPr>
          </a:p>
          <a:p>
            <a:endParaRPr lang="de-DE" sz="16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29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spect="1"/>
          </p:cNvSpPr>
          <p:nvPr/>
        </p:nvSpPr>
        <p:spPr>
          <a:xfrm>
            <a:off x="2649462" y="3775177"/>
            <a:ext cx="2823361" cy="207000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rgbClr val="4D4D4D"/>
                </a:solidFill>
                <a:ea typeface="Arial" charset="0"/>
                <a:cs typeface="Arial" charset="0"/>
              </a:rPr>
              <a:t>Standort München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Prinzregentenstraße 52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D-80538 München</a:t>
            </a:r>
          </a:p>
          <a:p>
            <a:pPr>
              <a:lnSpc>
                <a:spcPct val="100000"/>
              </a:lnSpc>
            </a:pP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Tel.: +49 (0)89 99 01 888-0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E-Mail: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2"/>
              </a:rPr>
              <a:t>info@bayfor.org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Internet: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3"/>
              </a:rPr>
              <a:t>www.bayfor.org</a:t>
            </a:r>
            <a:br>
              <a:rPr lang="de-DE" sz="1200" dirty="0">
                <a:solidFill>
                  <a:srgbClr val="0064A5"/>
                </a:solidFill>
                <a:ea typeface="Arial" charset="0"/>
                <a:cs typeface="Arial" charset="0"/>
              </a:rPr>
            </a:br>
            <a:endParaRPr lang="de-DE" sz="1200" dirty="0">
              <a:solidFill>
                <a:srgbClr val="0064A5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401754" y="3775177"/>
            <a:ext cx="2169222" cy="1708160"/>
          </a:xfrm>
          <a:prstGeom prst="rect">
            <a:avLst/>
          </a:prstGeom>
          <a:noFill/>
        </p:spPr>
        <p:txBody>
          <a:bodyPr wrap="square" lIns="0" t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rgbClr val="4D4D4D"/>
                </a:solidFill>
                <a:ea typeface="Arial" charset="0"/>
                <a:cs typeface="Arial" charset="0"/>
              </a:rPr>
              <a:t>Standort Nürnberg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Am </a:t>
            </a:r>
            <a:r>
              <a:rPr lang="de-DE" sz="1200" dirty="0" err="1">
                <a:solidFill>
                  <a:srgbClr val="4D4D4D"/>
                </a:solidFill>
                <a:ea typeface="Arial" charset="0"/>
                <a:cs typeface="Arial" charset="0"/>
              </a:rPr>
              <a:t>Tullnaupark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8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D-90402 Nürnberg</a:t>
            </a: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Tel.: +49 (0)911 507 15-900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E-Mail: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2"/>
              </a:rPr>
              <a:t>info@bayfor.org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 </a:t>
            </a:r>
            <a:b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</a:b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</a:rPr>
              <a:t>Internet: </a:t>
            </a:r>
            <a:r>
              <a:rPr lang="de-DE" sz="1200" dirty="0">
                <a:solidFill>
                  <a:srgbClr val="4D4D4D"/>
                </a:solidFill>
                <a:ea typeface="Arial" charset="0"/>
                <a:cs typeface="Arial" charset="0"/>
                <a:hlinkClick r:id="rId3"/>
              </a:rPr>
              <a:t>www.bayfor.org</a:t>
            </a:r>
            <a:endParaRPr lang="de-DE" sz="1200" dirty="0">
              <a:solidFill>
                <a:srgbClr val="4D4D4D"/>
              </a:solidFill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DE" sz="1200" dirty="0">
              <a:solidFill>
                <a:srgbClr val="0064A5"/>
              </a:solidFill>
            </a:endParaRPr>
          </a:p>
        </p:txBody>
      </p:sp>
      <p:pic>
        <p:nvPicPr>
          <p:cNvPr id="10" name="Picture 11" descr="HDF_Muenchen_bearbeitet"/>
          <p:cNvPicPr>
            <a:picLocks noChangeAspect="1" noChangeArrowheads="1"/>
          </p:cNvPicPr>
          <p:nvPr/>
        </p:nvPicPr>
        <p:blipFill>
          <a:blip r:embed="rId4"/>
          <a:srcRect l="39018" t="46967" r="4572" b="10369"/>
          <a:stretch>
            <a:fillRect/>
          </a:stretch>
        </p:blipFill>
        <p:spPr bwMode="auto">
          <a:xfrm>
            <a:off x="674610" y="3775177"/>
            <a:ext cx="1872000" cy="188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674610" y="3064415"/>
            <a:ext cx="5671608" cy="61447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400" b="0" i="0" baseline="0">
                <a:solidFill>
                  <a:srgbClr val="00487D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sz="1800" b="1" dirty="0">
                <a:solidFill>
                  <a:srgbClr val="0064A5"/>
                </a:solidFill>
              </a:rPr>
              <a:t>Bayerische Forschungsallianz</a:t>
            </a:r>
            <a:br>
              <a:rPr lang="de-DE" sz="1800" dirty="0">
                <a:solidFill>
                  <a:srgbClr val="0064A5"/>
                </a:solidFill>
              </a:rPr>
            </a:br>
            <a:endParaRPr lang="de-DE" sz="1800" dirty="0">
              <a:solidFill>
                <a:srgbClr val="0064A5"/>
              </a:solidFill>
            </a:endParaRPr>
          </a:p>
          <a:p>
            <a:pPr>
              <a:defRPr/>
            </a:pPr>
            <a:br>
              <a:rPr lang="de-DE" sz="2400" dirty="0"/>
            </a:br>
            <a:endParaRPr lang="de-DE" sz="2400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74610" y="1759966"/>
            <a:ext cx="5671608" cy="61447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1400" b="0" i="0" baseline="0">
                <a:solidFill>
                  <a:srgbClr val="00487D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de-DE" sz="2400" dirty="0">
                <a:solidFill>
                  <a:srgbClr val="0064A5"/>
                </a:solidFill>
              </a:rPr>
              <a:t>Vielen Dank für Ihre Aufmerksamkeit!</a:t>
            </a:r>
          </a:p>
          <a:p>
            <a:pPr>
              <a:defRPr/>
            </a:pPr>
            <a:br>
              <a:rPr lang="de-DE" sz="2400" dirty="0"/>
            </a:br>
            <a:endParaRPr lang="de-DE" sz="240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0"/>
          </p:nvPr>
        </p:nvSpPr>
        <p:spPr>
          <a:xfrm>
            <a:off x="9626600" y="6356351"/>
            <a:ext cx="584200" cy="365125"/>
          </a:xfrm>
        </p:spPr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14" name="Rechteck 7"/>
          <p:cNvSpPr>
            <a:spLocks noChangeArrowheads="1"/>
          </p:cNvSpPr>
          <p:nvPr/>
        </p:nvSpPr>
        <p:spPr bwMode="auto">
          <a:xfrm>
            <a:off x="578915" y="5673313"/>
            <a:ext cx="2016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Foto: © Bayerische Forschungsstiftung, </a:t>
            </a:r>
          </a:p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Christine Reeb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65" y="3775177"/>
            <a:ext cx="3580906" cy="1885944"/>
          </a:xfrm>
          <a:prstGeom prst="rect">
            <a:avLst/>
          </a:prstGeom>
        </p:spPr>
      </p:pic>
      <p:sp>
        <p:nvSpPr>
          <p:cNvPr id="15" name="Rechteck 7"/>
          <p:cNvSpPr>
            <a:spLocks noChangeArrowheads="1"/>
          </p:cNvSpPr>
          <p:nvPr/>
        </p:nvSpPr>
        <p:spPr bwMode="auto">
          <a:xfrm>
            <a:off x="4574354" y="5661121"/>
            <a:ext cx="2520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de-DE" sz="800" dirty="0">
                <a:solidFill>
                  <a:srgbClr val="0064A5"/>
                </a:solidFill>
                <a:cs typeface="Arial" charset="0"/>
                <a:sym typeface="Wingdings" pitchFamily="2" charset="2"/>
              </a:rPr>
              <a:t>Foto: © Bayern Innovativ GmbH, Verena </a:t>
            </a:r>
            <a:r>
              <a:rPr lang="de-DE" sz="800" dirty="0" err="1">
                <a:solidFill>
                  <a:srgbClr val="0064A5"/>
                </a:solidFill>
                <a:cs typeface="Arial" charset="0"/>
                <a:sym typeface="Wingdings" pitchFamily="2" charset="2"/>
              </a:rPr>
              <a:t>Kaister</a:t>
            </a:r>
            <a:endParaRPr lang="de-DE" sz="800" dirty="0">
              <a:solidFill>
                <a:srgbClr val="0064A5"/>
              </a:solidFill>
              <a:cs typeface="Arial" charset="0"/>
              <a:sym typeface="Wingdings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70121" y="2271110"/>
            <a:ext cx="422423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Děkujeme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Vám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pozornost</a:t>
            </a:r>
            <a:r>
              <a:rPr lang="de-DE" sz="2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de-DE" sz="24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2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3439584"/>
            <a:ext cx="7562144" cy="1470025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Die Arbeit der Bayerischen Forschungsallianz</a:t>
            </a:r>
            <a:br>
              <a:rPr lang="cs-CZ" dirty="0"/>
            </a:br>
            <a:r>
              <a:rPr lang="de-DE" dirty="0"/>
              <a:t> </a:t>
            </a:r>
            <a:br>
              <a:rPr lang="de-DE" dirty="0"/>
            </a:br>
            <a:r>
              <a:rPr lang="de-DE" dirty="0" err="1">
                <a:solidFill>
                  <a:srgbClr val="C3B800"/>
                </a:solidFill>
              </a:rPr>
              <a:t>Práce</a:t>
            </a:r>
            <a:r>
              <a:rPr lang="de-DE" dirty="0">
                <a:solidFill>
                  <a:srgbClr val="C3B800"/>
                </a:solidFill>
              </a:rPr>
              <a:t> </a:t>
            </a:r>
            <a:r>
              <a:rPr lang="de-DE" dirty="0" err="1">
                <a:solidFill>
                  <a:srgbClr val="C3B800"/>
                </a:solidFill>
              </a:rPr>
              <a:t>Bavorské</a:t>
            </a:r>
            <a:r>
              <a:rPr lang="de-DE" dirty="0">
                <a:solidFill>
                  <a:srgbClr val="C3B800"/>
                </a:solidFill>
              </a:rPr>
              <a:t> </a:t>
            </a:r>
            <a:r>
              <a:rPr lang="de-DE" dirty="0" err="1">
                <a:solidFill>
                  <a:srgbClr val="C3B800"/>
                </a:solidFill>
              </a:rPr>
              <a:t>výzkumné</a:t>
            </a:r>
            <a:r>
              <a:rPr lang="de-DE" dirty="0">
                <a:solidFill>
                  <a:srgbClr val="C3B800"/>
                </a:solidFill>
              </a:rPr>
              <a:t> </a:t>
            </a:r>
            <a:r>
              <a:rPr lang="de-DE" dirty="0" err="1">
                <a:solidFill>
                  <a:srgbClr val="C3B800"/>
                </a:solidFill>
              </a:rPr>
              <a:t>aliance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0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9916305" y="6465683"/>
            <a:ext cx="425566" cy="365125"/>
          </a:xfrm>
        </p:spPr>
        <p:txBody>
          <a:bodyPr/>
          <a:lstStyle/>
          <a:p>
            <a:pPr>
              <a:defRPr/>
            </a:pPr>
            <a:fld id="{1AB954FD-247F-8249-9493-67ACDA0FF1A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454625" y="3602746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456839" y="822593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6315734" y="3596797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84475" y="3602987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1100" b="1" dirty="0">
                <a:solidFill>
                  <a:srgbClr val="0064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Gesellschafter</a:t>
            </a:r>
          </a:p>
        </p:txBody>
      </p:sp>
      <p:sp>
        <p:nvSpPr>
          <p:cNvPr id="50" name="Rechteck 49"/>
          <p:cNvSpPr/>
          <p:nvPr/>
        </p:nvSpPr>
        <p:spPr>
          <a:xfrm>
            <a:off x="6317336" y="803630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568752" y="822593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1207959" y="4799684"/>
            <a:ext cx="1068047" cy="79688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9"/>
          <a:stretch/>
        </p:blipFill>
        <p:spPr>
          <a:xfrm>
            <a:off x="839276" y="4100020"/>
            <a:ext cx="1905609" cy="62083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893096" y="3604949"/>
            <a:ext cx="12180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Finanzierung</a:t>
            </a:r>
          </a:p>
        </p:txBody>
      </p:sp>
      <p:sp>
        <p:nvSpPr>
          <p:cNvPr id="52" name="Rechteck 51"/>
          <p:cNvSpPr/>
          <p:nvPr/>
        </p:nvSpPr>
        <p:spPr>
          <a:xfrm>
            <a:off x="3813781" y="3625790"/>
            <a:ext cx="16544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Kennzahlen 2019</a:t>
            </a:r>
          </a:p>
        </p:txBody>
      </p:sp>
      <p:sp>
        <p:nvSpPr>
          <p:cNvPr id="8" name="Rechteck 7"/>
          <p:cNvSpPr/>
          <p:nvPr/>
        </p:nvSpPr>
        <p:spPr>
          <a:xfrm>
            <a:off x="587208" y="1122707"/>
            <a:ext cx="2428200" cy="237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Erschließen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von Fördermitteln der EU (und des Bundes)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</a:rPr>
              <a:t>Fördern 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</a:rPr>
              <a:t>des Wissenschafts- und Innovationsstandorts Bayern im Forschungs- und Innovationsraum Europa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Vermitteln</a:t>
            </a: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von nationalen und internationalen Innovations- und </a:t>
            </a:r>
            <a:b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</a:br>
            <a:r>
              <a:rPr lang="de-DE" sz="11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Wissenschaftspartnern aus Wissenschaft und Wirtschaft</a:t>
            </a:r>
          </a:p>
          <a:p>
            <a:endParaRPr lang="de-DE" sz="500" dirty="0">
              <a:solidFill>
                <a:srgbClr val="4D4D4D"/>
              </a:solidFill>
              <a:ea typeface="ＭＳ Ｐゴシック" pitchFamily="34" charset="-128"/>
              <a:cs typeface="Arial" charset="0"/>
            </a:endParaRPr>
          </a:p>
          <a:p>
            <a:endParaRPr lang="de-DE" sz="1400" dirty="0"/>
          </a:p>
        </p:txBody>
      </p:sp>
      <p:pic>
        <p:nvPicPr>
          <p:cNvPr id="56" name="Picture 8" descr="Staatswappen Freistaat Bayern (Ministerien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3982" y="4037129"/>
            <a:ext cx="923431" cy="55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338257" y="4594878"/>
            <a:ext cx="2434885" cy="7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1050" dirty="0">
                <a:solidFill>
                  <a:schemeClr val="accent1">
                    <a:lumMod val="75000"/>
                  </a:schemeClr>
                </a:solidFill>
              </a:rPr>
              <a:t>Bayerisches Staatsministerium für Wissenschaft und Kunst, Bayerische Staatskanzlei und Gesellschafter</a:t>
            </a:r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9"/>
          <a:stretch/>
        </p:blipFill>
        <p:spPr>
          <a:xfrm>
            <a:off x="6490518" y="5356129"/>
            <a:ext cx="1201094" cy="391308"/>
          </a:xfrm>
          <a:prstGeom prst="rect">
            <a:avLst/>
          </a:prstGeom>
        </p:spPr>
      </p:pic>
      <p:pic>
        <p:nvPicPr>
          <p:cNvPr id="60" name="Grafik 5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>
          <a:xfrm>
            <a:off x="7782291" y="5233803"/>
            <a:ext cx="844031" cy="629745"/>
          </a:xfrm>
          <a:prstGeom prst="rect">
            <a:avLst/>
          </a:prstGeom>
        </p:spPr>
      </p:pic>
      <p:sp>
        <p:nvSpPr>
          <p:cNvPr id="61" name="Rechteck 60"/>
          <p:cNvSpPr/>
          <p:nvPr/>
        </p:nvSpPr>
        <p:spPr>
          <a:xfrm>
            <a:off x="1418773" y="818087"/>
            <a:ext cx="7780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Auftrag</a:t>
            </a:r>
          </a:p>
        </p:txBody>
      </p:sp>
      <p:pic>
        <p:nvPicPr>
          <p:cNvPr id="62" name="Grafik 61" descr="BayFIA_fin_RG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437" y="1588014"/>
            <a:ext cx="2287361" cy="889746"/>
          </a:xfrm>
          <a:prstGeom prst="rect">
            <a:avLst/>
          </a:prstGeom>
        </p:spPr>
      </p:pic>
      <p:sp>
        <p:nvSpPr>
          <p:cNvPr id="63" name="Rechteck 62"/>
          <p:cNvSpPr/>
          <p:nvPr/>
        </p:nvSpPr>
        <p:spPr>
          <a:xfrm>
            <a:off x="6871777" y="818087"/>
            <a:ext cx="1260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Partner in der</a:t>
            </a:r>
          </a:p>
        </p:txBody>
      </p:sp>
      <p:sp>
        <p:nvSpPr>
          <p:cNvPr id="64" name="Rechteck 63"/>
          <p:cNvSpPr/>
          <p:nvPr/>
        </p:nvSpPr>
        <p:spPr>
          <a:xfrm>
            <a:off x="4065243" y="861097"/>
            <a:ext cx="11515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b="1" dirty="0">
                <a:solidFill>
                  <a:srgbClr val="0064A5"/>
                </a:solidFill>
              </a:rPr>
              <a:t>Standorte</a:t>
            </a:r>
          </a:p>
        </p:txBody>
      </p:sp>
      <p:sp>
        <p:nvSpPr>
          <p:cNvPr id="6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3583592" y="5680564"/>
            <a:ext cx="2299304" cy="2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>
                <a:ea typeface="ＭＳ Ｐゴシック" pitchFamily="34" charset="-128"/>
                <a:cs typeface="Arial" charset="0"/>
              </a:rPr>
              <a:t> Wissenschaftliche Hilfskräfte   	 </a:t>
            </a:r>
            <a:endParaRPr lang="de-DE" sz="105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6271693" y="2848331"/>
            <a:ext cx="25680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rgbClr val="0064A5"/>
                </a:solidFill>
                <a:hlinkClick r:id="rId7"/>
              </a:rPr>
              <a:t>www.forschung-innovation-bayern.de</a:t>
            </a:r>
            <a:endParaRPr lang="de-DE" sz="1100" dirty="0">
              <a:solidFill>
                <a:srgbClr val="0064A5"/>
              </a:solidFill>
            </a:endParaRPr>
          </a:p>
          <a:p>
            <a:pPr algn="ctr"/>
            <a:endParaRPr lang="de-DE" sz="1100" dirty="0">
              <a:solidFill>
                <a:srgbClr val="0064A5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24942" b="28101"/>
          <a:stretch/>
        </p:blipFill>
        <p:spPr>
          <a:xfrm>
            <a:off x="3658683" y="2305150"/>
            <a:ext cx="1328906" cy="6379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4725" r="6424" b="41055"/>
          <a:stretch/>
        </p:blipFill>
        <p:spPr>
          <a:xfrm>
            <a:off x="3563096" y="1114287"/>
            <a:ext cx="1205582" cy="62815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8348" r="5672" b="39601"/>
          <a:stretch/>
        </p:blipFill>
        <p:spPr>
          <a:xfrm>
            <a:off x="4733245" y="1553617"/>
            <a:ext cx="1032215" cy="65638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976938" y="2943097"/>
            <a:ext cx="703955" cy="1579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3770284" y="1771173"/>
            <a:ext cx="786356" cy="1947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814386" y="2244915"/>
            <a:ext cx="869930" cy="183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NÜRNBERG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481424" y="3969460"/>
            <a:ext cx="664715" cy="334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202</a:t>
            </a:r>
            <a:endParaRPr lang="de-DE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092983" y="3946833"/>
            <a:ext cx="18082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Begleitete und eingereichte Förderanträge</a:t>
            </a:r>
            <a:endParaRPr lang="de-DE" sz="1050" dirty="0">
              <a:solidFill>
                <a:srgbClr val="4D4D4D"/>
              </a:solidFill>
              <a:latin typeface="Arial" pitchFamily="34" charset="0"/>
              <a:ea typeface="MS PGothic" pitchFamily="34" charset="-128"/>
              <a:cs typeface="Arial" pitchFamily="34" charset="0"/>
              <a:sym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475084" y="4400638"/>
            <a:ext cx="16588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Fördermittel für begleitete Anträge</a:t>
            </a:r>
          </a:p>
        </p:txBody>
      </p:sp>
      <p:sp>
        <p:nvSpPr>
          <p:cNvPr id="18" name="Rechteck 17"/>
          <p:cNvSpPr/>
          <p:nvPr/>
        </p:nvSpPr>
        <p:spPr>
          <a:xfrm>
            <a:off x="4641028" y="447295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185 Mio. €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de-DE" sz="200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        </a:t>
            </a:r>
          </a:p>
        </p:txBody>
      </p:sp>
      <p:sp>
        <p:nvSpPr>
          <p:cNvPr id="19" name="Rechteck 18"/>
          <p:cNvSpPr/>
          <p:nvPr/>
        </p:nvSpPr>
        <p:spPr>
          <a:xfrm>
            <a:off x="3952857" y="487796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  <a:cs typeface="Arial" charset="0"/>
              </a:rPr>
              <a:t>45 Mio. €</a:t>
            </a:r>
          </a:p>
        </p:txBody>
      </p:sp>
      <p:sp>
        <p:nvSpPr>
          <p:cNvPr id="20" name="Rechteck 19"/>
          <p:cNvSpPr/>
          <p:nvPr/>
        </p:nvSpPr>
        <p:spPr>
          <a:xfrm>
            <a:off x="5057781" y="4960864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für Bayern </a:t>
            </a:r>
          </a:p>
        </p:txBody>
      </p:sp>
      <p:sp>
        <p:nvSpPr>
          <p:cNvPr id="43" name="Rechteck 42"/>
          <p:cNvSpPr/>
          <p:nvPr/>
        </p:nvSpPr>
        <p:spPr>
          <a:xfrm>
            <a:off x="3476152" y="4970596"/>
            <a:ext cx="5533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davon</a:t>
            </a:r>
          </a:p>
        </p:txBody>
      </p:sp>
      <p:sp>
        <p:nvSpPr>
          <p:cNvPr id="21" name="Rechteck 20"/>
          <p:cNvSpPr/>
          <p:nvPr/>
        </p:nvSpPr>
        <p:spPr>
          <a:xfrm>
            <a:off x="3488976" y="524611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44</a:t>
            </a:r>
          </a:p>
        </p:txBody>
      </p:sp>
      <p:sp>
        <p:nvSpPr>
          <p:cNvPr id="22" name="Rechteck 21"/>
          <p:cNvSpPr/>
          <p:nvPr/>
        </p:nvSpPr>
        <p:spPr>
          <a:xfrm>
            <a:off x="3903324" y="5333647"/>
            <a:ext cx="120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050" dirty="0">
                <a:solidFill>
                  <a:srgbClr val="4D4D4D"/>
                </a:solidFill>
                <a:latin typeface="Arial"/>
                <a:ea typeface="ＭＳ Ｐゴシック" pitchFamily="34" charset="-128"/>
                <a:cs typeface="Arial" charset="0"/>
              </a:rPr>
              <a:t>Mitarbeiter*innen</a:t>
            </a:r>
            <a:r>
              <a:rPr lang="de-DE" dirty="0">
                <a:solidFill>
                  <a:srgbClr val="4D4D4D"/>
                </a:solidFill>
                <a:ea typeface="ＭＳ Ｐゴシック" pitchFamily="34" charset="-128"/>
                <a:cs typeface="Arial" charset="0"/>
              </a:rPr>
              <a:t>       </a:t>
            </a:r>
          </a:p>
        </p:txBody>
      </p:sp>
      <p:sp>
        <p:nvSpPr>
          <p:cNvPr id="24" name="Rechteck 23"/>
          <p:cNvSpPr/>
          <p:nvPr/>
        </p:nvSpPr>
        <p:spPr>
          <a:xfrm>
            <a:off x="5286935" y="5451182"/>
            <a:ext cx="51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4F81BD">
                    <a:lumMod val="75000"/>
                  </a:srgbClr>
                </a:solidFill>
                <a:latin typeface="Arial"/>
                <a:ea typeface="ＭＳ Ｐゴシック" pitchFamily="34" charset="-128"/>
                <a:cs typeface="Arial" charset="0"/>
              </a:rPr>
              <a:t>11</a:t>
            </a:r>
          </a:p>
        </p:txBody>
      </p:sp>
      <p:sp>
        <p:nvSpPr>
          <p:cNvPr id="3" name="Rechteck 2"/>
          <p:cNvSpPr/>
          <p:nvPr/>
        </p:nvSpPr>
        <p:spPr>
          <a:xfrm>
            <a:off x="7076014" y="995121"/>
            <a:ext cx="755335" cy="2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v</a:t>
            </a:r>
            <a:endParaRPr lang="de-DE" sz="11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309046" y="1035718"/>
            <a:ext cx="663964" cy="2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Lokality</a:t>
            </a:r>
            <a:endParaRPr lang="de-DE" sz="11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405172" y="3775004"/>
            <a:ext cx="766557" cy="2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Akcionáři</a:t>
            </a:r>
            <a:endParaRPr lang="de-DE" sz="11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25084" y="3738836"/>
            <a:ext cx="954107" cy="26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endParaRPr lang="de-DE" sz="11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417066" y="1697071"/>
            <a:ext cx="2290037" cy="192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Čerpání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finančních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prostředků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EU (a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federální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vlády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Podpora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Bavorska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místa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vědu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inovace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Evropském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výzkumném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inovačním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prostoru</a:t>
            </a:r>
            <a:endParaRPr lang="de-DE" sz="1100" dirty="0">
              <a:solidFill>
                <a:srgbClr val="C3B8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Zprostředkování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národních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mezinárodních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inovačních</a:t>
            </a:r>
            <a:r>
              <a:rPr lang="de-DE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vědeckých</a:t>
            </a:r>
            <a:r>
              <a:rPr lang="en-GB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partnerů</a:t>
            </a:r>
            <a:r>
              <a:rPr lang="en-GB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GB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oblasti</a:t>
            </a:r>
            <a:r>
              <a:rPr lang="en-GB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GB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vědy</a:t>
            </a:r>
            <a:r>
              <a:rPr lang="en-GB" sz="1100" dirty="0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1100" dirty="0" err="1">
                <a:solidFill>
                  <a:srgbClr val="C3B8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průmyslu</a:t>
            </a:r>
            <a:endParaRPr lang="de-DE" sz="1100" dirty="0">
              <a:solidFill>
                <a:srgbClr val="C3B8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9339752" y="1267435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 bwMode="auto">
          <a:xfrm>
            <a:off x="9553074" y="1418737"/>
            <a:ext cx="19009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1100" dirty="0">
                <a:solidFill>
                  <a:srgbClr val="C3B800"/>
                </a:solidFill>
                <a:cs typeface="Arial" charset="0"/>
              </a:rPr>
              <a:t>Nařízení</a:t>
            </a:r>
            <a:endParaRPr lang="de-DE" sz="1100" dirty="0">
              <a:solidFill>
                <a:srgbClr val="C3B800"/>
              </a:solidFill>
              <a:cs typeface="Arial" charset="0"/>
            </a:endParaRPr>
          </a:p>
        </p:txBody>
      </p:sp>
      <p:sp>
        <p:nvSpPr>
          <p:cNvPr id="27" name="Stern mit 5 Zacken 26"/>
          <p:cNvSpPr/>
          <p:nvPr/>
        </p:nvSpPr>
        <p:spPr>
          <a:xfrm>
            <a:off x="2638264" y="694784"/>
            <a:ext cx="431452" cy="419503"/>
          </a:xfrm>
          <a:prstGeom prst="star5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Stern mit 5 Zacken 53"/>
          <p:cNvSpPr/>
          <p:nvPr/>
        </p:nvSpPr>
        <p:spPr>
          <a:xfrm>
            <a:off x="11451659" y="1113038"/>
            <a:ext cx="431452" cy="419503"/>
          </a:xfrm>
          <a:prstGeom prst="star5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9982682" y="3843599"/>
            <a:ext cx="1329210" cy="672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Klíčová</a:t>
            </a:r>
            <a:r>
              <a:rPr lang="en-GB" sz="11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čísla</a:t>
            </a:r>
            <a:r>
              <a:rPr lang="en-GB" sz="11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2019</a:t>
            </a:r>
            <a:endParaRPr lang="cs-CZ" sz="11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9389474" y="4195179"/>
            <a:ext cx="664715" cy="3343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C3B800"/>
                </a:solidFill>
                <a:latin typeface="Arial"/>
                <a:ea typeface="ＭＳ Ｐゴシック" pitchFamily="34" charset="-128"/>
                <a:cs typeface="Arial" charset="0"/>
              </a:rPr>
              <a:t>202</a:t>
            </a:r>
            <a:endParaRPr lang="de-DE" sz="900" b="1" dirty="0">
              <a:solidFill>
                <a:srgbClr val="C3B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9942508" y="4179813"/>
            <a:ext cx="2104485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Podporované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předkládané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žádosti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endParaRPr lang="de-DE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9350504" y="3793795"/>
            <a:ext cx="2446656" cy="2373650"/>
          </a:xfrm>
          <a:prstGeom prst="rect">
            <a:avLst/>
          </a:prstGeom>
          <a:noFill/>
          <a:ln w="15875" cmpd="sng">
            <a:solidFill>
              <a:schemeClr val="accent1"/>
            </a:solidFill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10607212" y="4776198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rgbClr val="C3B800"/>
                </a:solidFill>
                <a:ea typeface="ＭＳ Ｐゴシック" pitchFamily="34" charset="-128"/>
                <a:cs typeface="Arial" charset="0"/>
              </a:rPr>
              <a:t>185 Mio. €</a:t>
            </a:r>
            <a:r>
              <a:rPr lang="de-DE" dirty="0">
                <a:solidFill>
                  <a:srgbClr val="C3B8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de-DE" sz="200" dirty="0">
                <a:solidFill>
                  <a:srgbClr val="C3B800"/>
                </a:solidFill>
                <a:ea typeface="ＭＳ Ｐゴシック" pitchFamily="34" charset="-128"/>
                <a:cs typeface="Arial" charset="0"/>
              </a:rPr>
              <a:t>         </a:t>
            </a:r>
          </a:p>
        </p:txBody>
      </p:sp>
      <p:sp>
        <p:nvSpPr>
          <p:cNvPr id="31" name="Rechteck 30"/>
          <p:cNvSpPr/>
          <p:nvPr/>
        </p:nvSpPr>
        <p:spPr>
          <a:xfrm>
            <a:off x="9334991" y="4814265"/>
            <a:ext cx="1638351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doprovázených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žádostí</a:t>
            </a:r>
            <a:endParaRPr lang="de-DE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9837007" y="521445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b="1" dirty="0">
                <a:solidFill>
                  <a:srgbClr val="C3B800"/>
                </a:solidFill>
                <a:ea typeface="ＭＳ Ｐゴシック" pitchFamily="34" charset="-128"/>
                <a:cs typeface="Arial" charset="0"/>
              </a:rPr>
              <a:t>45 Mio. €</a:t>
            </a:r>
          </a:p>
        </p:txBody>
      </p:sp>
      <p:sp>
        <p:nvSpPr>
          <p:cNvPr id="32" name="Rechteck 31"/>
          <p:cNvSpPr/>
          <p:nvPr/>
        </p:nvSpPr>
        <p:spPr>
          <a:xfrm>
            <a:off x="9358525" y="5318581"/>
            <a:ext cx="588623" cy="265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toho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10868090" y="5326844"/>
            <a:ext cx="1015021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Bavorsko</a:t>
            </a:r>
            <a:endParaRPr lang="de-DE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9342952" y="5532462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C3B800"/>
                </a:solidFill>
                <a:latin typeface="Arial"/>
                <a:ea typeface="ＭＳ Ｐゴシック" pitchFamily="34" charset="-128"/>
                <a:cs typeface="Arial" charset="0"/>
              </a:rPr>
              <a:t>44</a:t>
            </a:r>
          </a:p>
        </p:txBody>
      </p:sp>
      <p:sp>
        <p:nvSpPr>
          <p:cNvPr id="69" name="Rechteck 68"/>
          <p:cNvSpPr/>
          <p:nvPr/>
        </p:nvSpPr>
        <p:spPr>
          <a:xfrm>
            <a:off x="9721831" y="5687429"/>
            <a:ext cx="10021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1050"/>
              <a:t>Zaměstnanc</a:t>
            </a:r>
            <a:r>
              <a:rPr lang="cs-CZ" sz="1050"/>
              <a:t>ů</a:t>
            </a:r>
            <a:endParaRPr lang="de-DE" sz="1050" b="1" dirty="0">
              <a:solidFill>
                <a:srgbClr val="4F81BD">
                  <a:lumMod val="75000"/>
                </a:srgbClr>
              </a:solidFill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9739513" y="5880445"/>
            <a:ext cx="152638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Výzkumný</a:t>
            </a:r>
            <a:r>
              <a:rPr lang="cs-CZ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GB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5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asistent</a:t>
            </a:r>
            <a:r>
              <a:rPr lang="cs-CZ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ů</a:t>
            </a:r>
          </a:p>
          <a:p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hteck 69"/>
          <p:cNvSpPr/>
          <p:nvPr/>
        </p:nvSpPr>
        <p:spPr>
          <a:xfrm>
            <a:off x="11250948" y="5669788"/>
            <a:ext cx="510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2400" b="1" dirty="0">
                <a:solidFill>
                  <a:srgbClr val="C3B800"/>
                </a:solidFill>
                <a:latin typeface="Arial"/>
                <a:ea typeface="ＭＳ Ｐゴシック" pitchFamily="34" charset="-128"/>
                <a:cs typeface="Arial" charset="0"/>
              </a:rPr>
              <a:t>11</a:t>
            </a:r>
          </a:p>
        </p:txBody>
      </p:sp>
      <p:sp>
        <p:nvSpPr>
          <p:cNvPr id="38" name="Stern mit 5 Zacken 37"/>
          <p:cNvSpPr/>
          <p:nvPr/>
        </p:nvSpPr>
        <p:spPr>
          <a:xfrm>
            <a:off x="5547670" y="3429000"/>
            <a:ext cx="482578" cy="470685"/>
          </a:xfrm>
          <a:prstGeom prst="star5">
            <a:avLst/>
          </a:prstGeom>
          <a:solidFill>
            <a:srgbClr val="C3B8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Stern mit 5 Zacken 70"/>
          <p:cNvSpPr/>
          <p:nvPr/>
        </p:nvSpPr>
        <p:spPr>
          <a:xfrm>
            <a:off x="11439499" y="3665926"/>
            <a:ext cx="482578" cy="470685"/>
          </a:xfrm>
          <a:prstGeom prst="star5">
            <a:avLst/>
          </a:prstGeom>
          <a:solidFill>
            <a:srgbClr val="C3B8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72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de-DE" dirty="0"/>
              <a:t>BayFOR als „</a:t>
            </a:r>
            <a:r>
              <a:rPr lang="de-DE" dirty="0" err="1"/>
              <a:t>Full</a:t>
            </a:r>
            <a:r>
              <a:rPr lang="de-DE" dirty="0"/>
              <a:t>-Service-Provider“</a:t>
            </a:r>
          </a:p>
        </p:txBody>
      </p:sp>
      <p:sp>
        <p:nvSpPr>
          <p:cNvPr id="37" name="Foliennummernplatzhalter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F6C26-2A34-C64B-A940-8D6BCA29AD1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6" name="Datumsplatzhalter 35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9" name="Text Box 13"/>
          <p:cNvSpPr txBox="1">
            <a:spLocks noChangeAspect="1" noChangeArrowheads="1"/>
          </p:cNvSpPr>
          <p:nvPr/>
        </p:nvSpPr>
        <p:spPr bwMode="auto">
          <a:xfrm>
            <a:off x="3157004" y="3815700"/>
            <a:ext cx="1186191" cy="664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r>
              <a:rPr lang="de-DE" sz="1400" b="1" noProof="1">
                <a:solidFill>
                  <a:schemeClr val="bg1"/>
                </a:solidFill>
              </a:rPr>
              <a:t>Themenspez.</a:t>
            </a:r>
          </a:p>
          <a:p>
            <a:r>
              <a:rPr lang="de-DE" sz="1400" b="1" noProof="1">
                <a:solidFill>
                  <a:schemeClr val="bg1"/>
                </a:solidFill>
              </a:rPr>
              <a:t>Antrags-</a:t>
            </a:r>
          </a:p>
          <a:p>
            <a:r>
              <a:rPr lang="de-DE" sz="1400" b="1" noProof="1">
                <a:solidFill>
                  <a:schemeClr val="bg1"/>
                </a:solidFill>
              </a:rPr>
              <a:t>untertützung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 rot="19033127">
            <a:off x="3882461" y="1548555"/>
            <a:ext cx="4344829" cy="4427696"/>
            <a:chOff x="1462" y="755"/>
            <a:chExt cx="3041" cy="3099"/>
          </a:xfrm>
        </p:grpSpPr>
        <p:sp>
          <p:nvSpPr>
            <p:cNvPr id="61" name="Freeform 3"/>
            <p:cNvSpPr>
              <a:spLocks noChangeAspect="1"/>
            </p:cNvSpPr>
            <p:nvPr/>
          </p:nvSpPr>
          <p:spPr bwMode="auto">
            <a:xfrm rot="2102411">
              <a:off x="2117" y="755"/>
              <a:ext cx="1483" cy="1204"/>
            </a:xfrm>
            <a:custGeom>
              <a:avLst/>
              <a:gdLst/>
              <a:ahLst/>
              <a:cxnLst>
                <a:cxn ang="0">
                  <a:pos x="1165" y="639"/>
                </a:cxn>
                <a:cxn ang="0">
                  <a:pos x="1112" y="646"/>
                </a:cxn>
                <a:cxn ang="0">
                  <a:pos x="1062" y="658"/>
                </a:cxn>
                <a:cxn ang="0">
                  <a:pos x="1038" y="665"/>
                </a:cxn>
                <a:cxn ang="0">
                  <a:pos x="1002" y="677"/>
                </a:cxn>
                <a:cxn ang="0">
                  <a:pos x="966" y="692"/>
                </a:cxn>
                <a:cxn ang="0">
                  <a:pos x="921" y="714"/>
                </a:cxn>
                <a:cxn ang="0">
                  <a:pos x="879" y="741"/>
                </a:cxn>
                <a:cxn ang="0">
                  <a:pos x="838" y="770"/>
                </a:cxn>
                <a:cxn ang="0">
                  <a:pos x="799" y="801"/>
                </a:cxn>
                <a:cxn ang="0">
                  <a:pos x="781" y="818"/>
                </a:cxn>
                <a:cxn ang="0">
                  <a:pos x="747" y="854"/>
                </a:cxn>
                <a:cxn ang="0">
                  <a:pos x="716" y="894"/>
                </a:cxn>
                <a:cxn ang="0">
                  <a:pos x="701" y="914"/>
                </a:cxn>
                <a:cxn ang="0">
                  <a:pos x="674" y="956"/>
                </a:cxn>
                <a:cxn ang="0">
                  <a:pos x="656" y="989"/>
                </a:cxn>
                <a:cxn ang="0">
                  <a:pos x="640" y="1023"/>
                </a:cxn>
                <a:cxn ang="0">
                  <a:pos x="621" y="1071"/>
                </a:cxn>
                <a:cxn ang="0">
                  <a:pos x="610" y="1107"/>
                </a:cxn>
                <a:cxn ang="0">
                  <a:pos x="383" y="833"/>
                </a:cxn>
                <a:cxn ang="0">
                  <a:pos x="7" y="899"/>
                </a:cxn>
                <a:cxn ang="0">
                  <a:pos x="23" y="850"/>
                </a:cxn>
                <a:cxn ang="0">
                  <a:pos x="42" y="804"/>
                </a:cxn>
                <a:cxn ang="0">
                  <a:pos x="61" y="758"/>
                </a:cxn>
                <a:cxn ang="0">
                  <a:pos x="83" y="712"/>
                </a:cxn>
                <a:cxn ang="0">
                  <a:pos x="105" y="668"/>
                </a:cxn>
                <a:cxn ang="0">
                  <a:pos x="130" y="625"/>
                </a:cxn>
                <a:cxn ang="0">
                  <a:pos x="156" y="583"/>
                </a:cxn>
                <a:cxn ang="0">
                  <a:pos x="184" y="541"/>
                </a:cxn>
                <a:cxn ang="0">
                  <a:pos x="214" y="502"/>
                </a:cxn>
                <a:cxn ang="0">
                  <a:pos x="245" y="463"/>
                </a:cxn>
                <a:cxn ang="0">
                  <a:pos x="277" y="426"/>
                </a:cxn>
                <a:cxn ang="0">
                  <a:pos x="310" y="389"/>
                </a:cxn>
                <a:cxn ang="0">
                  <a:pos x="345" y="354"/>
                </a:cxn>
                <a:cxn ang="0">
                  <a:pos x="382" y="321"/>
                </a:cxn>
                <a:cxn ang="0">
                  <a:pos x="439" y="274"/>
                </a:cxn>
                <a:cxn ang="0">
                  <a:pos x="478" y="244"/>
                </a:cxn>
                <a:cxn ang="0">
                  <a:pos x="519" y="215"/>
                </a:cxn>
                <a:cxn ang="0">
                  <a:pos x="561" y="188"/>
                </a:cxn>
                <a:cxn ang="0">
                  <a:pos x="603" y="163"/>
                </a:cxn>
                <a:cxn ang="0">
                  <a:pos x="647" y="140"/>
                </a:cxn>
                <a:cxn ang="0">
                  <a:pos x="693" y="118"/>
                </a:cxn>
                <a:cxn ang="0">
                  <a:pos x="738" y="98"/>
                </a:cxn>
                <a:cxn ang="0">
                  <a:pos x="785" y="79"/>
                </a:cxn>
                <a:cxn ang="0">
                  <a:pos x="833" y="62"/>
                </a:cxn>
                <a:cxn ang="0">
                  <a:pos x="882" y="47"/>
                </a:cxn>
                <a:cxn ang="0">
                  <a:pos x="931" y="35"/>
                </a:cxn>
                <a:cxn ang="0">
                  <a:pos x="980" y="24"/>
                </a:cxn>
                <a:cxn ang="0">
                  <a:pos x="1032" y="15"/>
                </a:cxn>
                <a:cxn ang="0">
                  <a:pos x="1083" y="8"/>
                </a:cxn>
                <a:cxn ang="0">
                  <a:pos x="1135" y="3"/>
                </a:cxn>
                <a:cxn ang="0">
                  <a:pos x="1188" y="0"/>
                </a:cxn>
                <a:cxn ang="0">
                  <a:pos x="1190" y="637"/>
                </a:cxn>
              </a:cxnLst>
              <a:rect l="0" t="0" r="r" b="b"/>
              <a:pathLst>
                <a:path w="1381" h="1119">
                  <a:moveTo>
                    <a:pt x="1191" y="637"/>
                  </a:moveTo>
                  <a:lnTo>
                    <a:pt x="1165" y="639"/>
                  </a:lnTo>
                  <a:lnTo>
                    <a:pt x="1138" y="642"/>
                  </a:lnTo>
                  <a:lnTo>
                    <a:pt x="1112" y="646"/>
                  </a:lnTo>
                  <a:lnTo>
                    <a:pt x="1087" y="652"/>
                  </a:lnTo>
                  <a:lnTo>
                    <a:pt x="1062" y="658"/>
                  </a:lnTo>
                  <a:lnTo>
                    <a:pt x="1050" y="661"/>
                  </a:lnTo>
                  <a:lnTo>
                    <a:pt x="1038" y="665"/>
                  </a:lnTo>
                  <a:lnTo>
                    <a:pt x="1014" y="673"/>
                  </a:lnTo>
                  <a:lnTo>
                    <a:pt x="1002" y="677"/>
                  </a:lnTo>
                  <a:lnTo>
                    <a:pt x="989" y="682"/>
                  </a:lnTo>
                  <a:lnTo>
                    <a:pt x="966" y="692"/>
                  </a:lnTo>
                  <a:lnTo>
                    <a:pt x="943" y="703"/>
                  </a:lnTo>
                  <a:lnTo>
                    <a:pt x="921" y="714"/>
                  </a:lnTo>
                  <a:lnTo>
                    <a:pt x="900" y="728"/>
                  </a:lnTo>
                  <a:lnTo>
                    <a:pt x="879" y="741"/>
                  </a:lnTo>
                  <a:lnTo>
                    <a:pt x="858" y="755"/>
                  </a:lnTo>
                  <a:lnTo>
                    <a:pt x="838" y="770"/>
                  </a:lnTo>
                  <a:lnTo>
                    <a:pt x="818" y="785"/>
                  </a:lnTo>
                  <a:lnTo>
                    <a:pt x="799" y="801"/>
                  </a:lnTo>
                  <a:lnTo>
                    <a:pt x="790" y="810"/>
                  </a:lnTo>
                  <a:lnTo>
                    <a:pt x="781" y="818"/>
                  </a:lnTo>
                  <a:lnTo>
                    <a:pt x="764" y="836"/>
                  </a:lnTo>
                  <a:lnTo>
                    <a:pt x="747" y="854"/>
                  </a:lnTo>
                  <a:lnTo>
                    <a:pt x="731" y="873"/>
                  </a:lnTo>
                  <a:lnTo>
                    <a:pt x="716" y="894"/>
                  </a:lnTo>
                  <a:lnTo>
                    <a:pt x="708" y="904"/>
                  </a:lnTo>
                  <a:lnTo>
                    <a:pt x="701" y="914"/>
                  </a:lnTo>
                  <a:lnTo>
                    <a:pt x="687" y="934"/>
                  </a:lnTo>
                  <a:lnTo>
                    <a:pt x="674" y="956"/>
                  </a:lnTo>
                  <a:lnTo>
                    <a:pt x="661" y="978"/>
                  </a:lnTo>
                  <a:lnTo>
                    <a:pt x="656" y="989"/>
                  </a:lnTo>
                  <a:lnTo>
                    <a:pt x="650" y="1000"/>
                  </a:lnTo>
                  <a:lnTo>
                    <a:pt x="640" y="1023"/>
                  </a:lnTo>
                  <a:lnTo>
                    <a:pt x="630" y="1047"/>
                  </a:lnTo>
                  <a:lnTo>
                    <a:pt x="621" y="1071"/>
                  </a:lnTo>
                  <a:lnTo>
                    <a:pt x="614" y="1095"/>
                  </a:lnTo>
                  <a:lnTo>
                    <a:pt x="610" y="1107"/>
                  </a:lnTo>
                  <a:lnTo>
                    <a:pt x="607" y="1119"/>
                  </a:lnTo>
                  <a:lnTo>
                    <a:pt x="383" y="833"/>
                  </a:lnTo>
                  <a:lnTo>
                    <a:pt x="0" y="923"/>
                  </a:lnTo>
                  <a:lnTo>
                    <a:pt x="7" y="899"/>
                  </a:lnTo>
                  <a:lnTo>
                    <a:pt x="15" y="874"/>
                  </a:lnTo>
                  <a:lnTo>
                    <a:pt x="23" y="850"/>
                  </a:lnTo>
                  <a:lnTo>
                    <a:pt x="33" y="827"/>
                  </a:lnTo>
                  <a:lnTo>
                    <a:pt x="42" y="804"/>
                  </a:lnTo>
                  <a:lnTo>
                    <a:pt x="51" y="781"/>
                  </a:lnTo>
                  <a:lnTo>
                    <a:pt x="61" y="758"/>
                  </a:lnTo>
                  <a:lnTo>
                    <a:pt x="72" y="735"/>
                  </a:lnTo>
                  <a:lnTo>
                    <a:pt x="83" y="712"/>
                  </a:lnTo>
                  <a:lnTo>
                    <a:pt x="94" y="690"/>
                  </a:lnTo>
                  <a:lnTo>
                    <a:pt x="105" y="668"/>
                  </a:lnTo>
                  <a:lnTo>
                    <a:pt x="117" y="646"/>
                  </a:lnTo>
                  <a:lnTo>
                    <a:pt x="130" y="625"/>
                  </a:lnTo>
                  <a:lnTo>
                    <a:pt x="143" y="604"/>
                  </a:lnTo>
                  <a:lnTo>
                    <a:pt x="156" y="583"/>
                  </a:lnTo>
                  <a:lnTo>
                    <a:pt x="170" y="562"/>
                  </a:lnTo>
                  <a:lnTo>
                    <a:pt x="184" y="541"/>
                  </a:lnTo>
                  <a:lnTo>
                    <a:pt x="199" y="521"/>
                  </a:lnTo>
                  <a:lnTo>
                    <a:pt x="214" y="502"/>
                  </a:lnTo>
                  <a:lnTo>
                    <a:pt x="229" y="482"/>
                  </a:lnTo>
                  <a:lnTo>
                    <a:pt x="245" y="463"/>
                  </a:lnTo>
                  <a:lnTo>
                    <a:pt x="260" y="444"/>
                  </a:lnTo>
                  <a:lnTo>
                    <a:pt x="277" y="426"/>
                  </a:lnTo>
                  <a:lnTo>
                    <a:pt x="293" y="408"/>
                  </a:lnTo>
                  <a:lnTo>
                    <a:pt x="310" y="389"/>
                  </a:lnTo>
                  <a:lnTo>
                    <a:pt x="327" y="371"/>
                  </a:lnTo>
                  <a:lnTo>
                    <a:pt x="345" y="354"/>
                  </a:lnTo>
                  <a:lnTo>
                    <a:pt x="364" y="337"/>
                  </a:lnTo>
                  <a:lnTo>
                    <a:pt x="382" y="321"/>
                  </a:lnTo>
                  <a:lnTo>
                    <a:pt x="401" y="305"/>
                  </a:lnTo>
                  <a:lnTo>
                    <a:pt x="439" y="274"/>
                  </a:lnTo>
                  <a:lnTo>
                    <a:pt x="458" y="259"/>
                  </a:lnTo>
                  <a:lnTo>
                    <a:pt x="478" y="244"/>
                  </a:lnTo>
                  <a:lnTo>
                    <a:pt x="498" y="229"/>
                  </a:lnTo>
                  <a:lnTo>
                    <a:pt x="519" y="215"/>
                  </a:lnTo>
                  <a:lnTo>
                    <a:pt x="540" y="201"/>
                  </a:lnTo>
                  <a:lnTo>
                    <a:pt x="561" y="188"/>
                  </a:lnTo>
                  <a:lnTo>
                    <a:pt x="582" y="175"/>
                  </a:lnTo>
                  <a:lnTo>
                    <a:pt x="603" y="163"/>
                  </a:lnTo>
                  <a:lnTo>
                    <a:pt x="625" y="151"/>
                  </a:lnTo>
                  <a:lnTo>
                    <a:pt x="647" y="140"/>
                  </a:lnTo>
                  <a:lnTo>
                    <a:pt x="669" y="129"/>
                  </a:lnTo>
                  <a:lnTo>
                    <a:pt x="693" y="118"/>
                  </a:lnTo>
                  <a:lnTo>
                    <a:pt x="715" y="108"/>
                  </a:lnTo>
                  <a:lnTo>
                    <a:pt x="738" y="98"/>
                  </a:lnTo>
                  <a:lnTo>
                    <a:pt x="762" y="88"/>
                  </a:lnTo>
                  <a:lnTo>
                    <a:pt x="785" y="79"/>
                  </a:lnTo>
                  <a:lnTo>
                    <a:pt x="808" y="70"/>
                  </a:lnTo>
                  <a:lnTo>
                    <a:pt x="833" y="62"/>
                  </a:lnTo>
                  <a:lnTo>
                    <a:pt x="857" y="54"/>
                  </a:lnTo>
                  <a:lnTo>
                    <a:pt x="882" y="47"/>
                  </a:lnTo>
                  <a:lnTo>
                    <a:pt x="906" y="41"/>
                  </a:lnTo>
                  <a:lnTo>
                    <a:pt x="931" y="35"/>
                  </a:lnTo>
                  <a:lnTo>
                    <a:pt x="955" y="29"/>
                  </a:lnTo>
                  <a:lnTo>
                    <a:pt x="980" y="24"/>
                  </a:lnTo>
                  <a:lnTo>
                    <a:pt x="1006" y="19"/>
                  </a:lnTo>
                  <a:lnTo>
                    <a:pt x="1032" y="15"/>
                  </a:lnTo>
                  <a:lnTo>
                    <a:pt x="1057" y="11"/>
                  </a:lnTo>
                  <a:lnTo>
                    <a:pt x="1083" y="8"/>
                  </a:lnTo>
                  <a:lnTo>
                    <a:pt x="1109" y="5"/>
                  </a:lnTo>
                  <a:lnTo>
                    <a:pt x="1135" y="3"/>
                  </a:lnTo>
                  <a:lnTo>
                    <a:pt x="1162" y="1"/>
                  </a:lnTo>
                  <a:lnTo>
                    <a:pt x="1188" y="0"/>
                  </a:lnTo>
                  <a:lnTo>
                    <a:pt x="1381" y="334"/>
                  </a:lnTo>
                  <a:lnTo>
                    <a:pt x="1190" y="637"/>
                  </a:lnTo>
                  <a:lnTo>
                    <a:pt x="1191" y="637"/>
                  </a:lnTo>
                  <a:close/>
                </a:path>
              </a:pathLst>
            </a:custGeom>
            <a:solidFill>
              <a:srgbClr val="49C0D6"/>
            </a:solidFill>
            <a:ln w="19050">
              <a:solidFill>
                <a:srgbClr val="0070AC"/>
              </a:solidFill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2" name="Freeform 4"/>
            <p:cNvSpPr>
              <a:spLocks noChangeAspect="1"/>
            </p:cNvSpPr>
            <p:nvPr/>
          </p:nvSpPr>
          <p:spPr bwMode="auto">
            <a:xfrm rot="2102411">
              <a:off x="3225" y="1463"/>
              <a:ext cx="1278" cy="1243"/>
            </a:xfrm>
            <a:custGeom>
              <a:avLst/>
              <a:gdLst/>
              <a:ahLst/>
              <a:cxnLst>
                <a:cxn ang="0">
                  <a:pos x="25" y="637"/>
                </a:cxn>
                <a:cxn ang="0">
                  <a:pos x="49" y="639"/>
                </a:cxn>
                <a:cxn ang="0">
                  <a:pos x="98" y="647"/>
                </a:cxn>
                <a:cxn ang="0">
                  <a:pos x="121" y="652"/>
                </a:cxn>
                <a:cxn ang="0">
                  <a:pos x="167" y="664"/>
                </a:cxn>
                <a:cxn ang="0">
                  <a:pos x="201" y="675"/>
                </a:cxn>
                <a:cxn ang="0">
                  <a:pos x="235" y="688"/>
                </a:cxn>
                <a:cxn ang="0">
                  <a:pos x="256" y="698"/>
                </a:cxn>
                <a:cxn ang="0">
                  <a:pos x="277" y="708"/>
                </a:cxn>
                <a:cxn ang="0">
                  <a:pos x="297" y="721"/>
                </a:cxn>
                <a:cxn ang="0">
                  <a:pos x="317" y="733"/>
                </a:cxn>
                <a:cxn ang="0">
                  <a:pos x="356" y="758"/>
                </a:cxn>
                <a:cxn ang="0">
                  <a:pos x="393" y="787"/>
                </a:cxn>
                <a:cxn ang="0">
                  <a:pos x="427" y="818"/>
                </a:cxn>
                <a:cxn ang="0">
                  <a:pos x="443" y="834"/>
                </a:cxn>
                <a:cxn ang="0">
                  <a:pos x="467" y="860"/>
                </a:cxn>
                <a:cxn ang="0">
                  <a:pos x="489" y="888"/>
                </a:cxn>
                <a:cxn ang="0">
                  <a:pos x="515" y="926"/>
                </a:cxn>
                <a:cxn ang="0">
                  <a:pos x="541" y="965"/>
                </a:cxn>
                <a:cxn ang="0">
                  <a:pos x="562" y="1007"/>
                </a:cxn>
                <a:cxn ang="0">
                  <a:pos x="580" y="1051"/>
                </a:cxn>
                <a:cxn ang="0">
                  <a:pos x="1190" y="865"/>
                </a:cxn>
                <a:cxn ang="0">
                  <a:pos x="1173" y="819"/>
                </a:cxn>
                <a:cxn ang="0">
                  <a:pos x="1154" y="774"/>
                </a:cxn>
                <a:cxn ang="0">
                  <a:pos x="1134" y="730"/>
                </a:cxn>
                <a:cxn ang="0">
                  <a:pos x="1112" y="685"/>
                </a:cxn>
                <a:cxn ang="0">
                  <a:pos x="1089" y="643"/>
                </a:cxn>
                <a:cxn ang="0">
                  <a:pos x="1064" y="602"/>
                </a:cxn>
                <a:cxn ang="0">
                  <a:pos x="1038" y="561"/>
                </a:cxn>
                <a:cxn ang="0">
                  <a:pos x="1009" y="521"/>
                </a:cxn>
                <a:cxn ang="0">
                  <a:pos x="980" y="483"/>
                </a:cxn>
                <a:cxn ang="0">
                  <a:pos x="934" y="428"/>
                </a:cxn>
                <a:cxn ang="0">
                  <a:pos x="901" y="392"/>
                </a:cxn>
                <a:cxn ang="0">
                  <a:pos x="868" y="358"/>
                </a:cxn>
                <a:cxn ang="0">
                  <a:pos x="831" y="326"/>
                </a:cxn>
                <a:cxn ang="0">
                  <a:pos x="795" y="294"/>
                </a:cxn>
                <a:cxn ang="0">
                  <a:pos x="758" y="264"/>
                </a:cxn>
                <a:cxn ang="0">
                  <a:pos x="719" y="235"/>
                </a:cxn>
                <a:cxn ang="0">
                  <a:pos x="678" y="208"/>
                </a:cxn>
                <a:cxn ang="0">
                  <a:pos x="638" y="182"/>
                </a:cxn>
                <a:cxn ang="0">
                  <a:pos x="596" y="158"/>
                </a:cxn>
                <a:cxn ang="0">
                  <a:pos x="553" y="136"/>
                </a:cxn>
                <a:cxn ang="0">
                  <a:pos x="508" y="115"/>
                </a:cxn>
                <a:cxn ang="0">
                  <a:pos x="464" y="96"/>
                </a:cxn>
                <a:cxn ang="0">
                  <a:pos x="418" y="77"/>
                </a:cxn>
                <a:cxn ang="0">
                  <a:pos x="371" y="61"/>
                </a:cxn>
                <a:cxn ang="0">
                  <a:pos x="324" y="47"/>
                </a:cxn>
                <a:cxn ang="0">
                  <a:pos x="276" y="34"/>
                </a:cxn>
                <a:cxn ang="0">
                  <a:pos x="202" y="19"/>
                </a:cxn>
                <a:cxn ang="0">
                  <a:pos x="153" y="12"/>
                </a:cxn>
                <a:cxn ang="0">
                  <a:pos x="102" y="6"/>
                </a:cxn>
                <a:cxn ang="0">
                  <a:pos x="51" y="2"/>
                </a:cxn>
                <a:cxn ang="0">
                  <a:pos x="0" y="0"/>
                </a:cxn>
                <a:cxn ang="0">
                  <a:pos x="0" y="636"/>
                </a:cxn>
              </a:cxnLst>
              <a:rect l="0" t="0" r="r" b="b"/>
              <a:pathLst>
                <a:path w="1190" h="1155">
                  <a:moveTo>
                    <a:pt x="0" y="636"/>
                  </a:moveTo>
                  <a:lnTo>
                    <a:pt x="25" y="637"/>
                  </a:lnTo>
                  <a:lnTo>
                    <a:pt x="37" y="638"/>
                  </a:lnTo>
                  <a:lnTo>
                    <a:pt x="49" y="639"/>
                  </a:lnTo>
                  <a:lnTo>
                    <a:pt x="74" y="643"/>
                  </a:lnTo>
                  <a:lnTo>
                    <a:pt x="98" y="647"/>
                  </a:lnTo>
                  <a:lnTo>
                    <a:pt x="110" y="649"/>
                  </a:lnTo>
                  <a:lnTo>
                    <a:pt x="121" y="652"/>
                  </a:lnTo>
                  <a:lnTo>
                    <a:pt x="145" y="657"/>
                  </a:lnTo>
                  <a:lnTo>
                    <a:pt x="167" y="664"/>
                  </a:lnTo>
                  <a:lnTo>
                    <a:pt x="190" y="671"/>
                  </a:lnTo>
                  <a:lnTo>
                    <a:pt x="201" y="675"/>
                  </a:lnTo>
                  <a:lnTo>
                    <a:pt x="212" y="679"/>
                  </a:lnTo>
                  <a:lnTo>
                    <a:pt x="235" y="688"/>
                  </a:lnTo>
                  <a:lnTo>
                    <a:pt x="245" y="693"/>
                  </a:lnTo>
                  <a:lnTo>
                    <a:pt x="256" y="698"/>
                  </a:lnTo>
                  <a:lnTo>
                    <a:pt x="266" y="703"/>
                  </a:lnTo>
                  <a:lnTo>
                    <a:pt x="277" y="708"/>
                  </a:lnTo>
                  <a:lnTo>
                    <a:pt x="287" y="714"/>
                  </a:lnTo>
                  <a:lnTo>
                    <a:pt x="297" y="721"/>
                  </a:lnTo>
                  <a:lnTo>
                    <a:pt x="307" y="727"/>
                  </a:lnTo>
                  <a:lnTo>
                    <a:pt x="317" y="733"/>
                  </a:lnTo>
                  <a:lnTo>
                    <a:pt x="337" y="745"/>
                  </a:lnTo>
                  <a:lnTo>
                    <a:pt x="356" y="758"/>
                  </a:lnTo>
                  <a:lnTo>
                    <a:pt x="374" y="772"/>
                  </a:lnTo>
                  <a:lnTo>
                    <a:pt x="393" y="787"/>
                  </a:lnTo>
                  <a:lnTo>
                    <a:pt x="410" y="802"/>
                  </a:lnTo>
                  <a:lnTo>
                    <a:pt x="427" y="818"/>
                  </a:lnTo>
                  <a:lnTo>
                    <a:pt x="435" y="826"/>
                  </a:lnTo>
                  <a:lnTo>
                    <a:pt x="443" y="834"/>
                  </a:lnTo>
                  <a:lnTo>
                    <a:pt x="459" y="851"/>
                  </a:lnTo>
                  <a:lnTo>
                    <a:pt x="467" y="860"/>
                  </a:lnTo>
                  <a:lnTo>
                    <a:pt x="474" y="869"/>
                  </a:lnTo>
                  <a:lnTo>
                    <a:pt x="489" y="888"/>
                  </a:lnTo>
                  <a:lnTo>
                    <a:pt x="502" y="907"/>
                  </a:lnTo>
                  <a:lnTo>
                    <a:pt x="515" y="926"/>
                  </a:lnTo>
                  <a:lnTo>
                    <a:pt x="528" y="945"/>
                  </a:lnTo>
                  <a:lnTo>
                    <a:pt x="541" y="965"/>
                  </a:lnTo>
                  <a:lnTo>
                    <a:pt x="552" y="986"/>
                  </a:lnTo>
                  <a:lnTo>
                    <a:pt x="562" y="1007"/>
                  </a:lnTo>
                  <a:lnTo>
                    <a:pt x="571" y="1028"/>
                  </a:lnTo>
                  <a:lnTo>
                    <a:pt x="580" y="1051"/>
                  </a:lnTo>
                  <a:lnTo>
                    <a:pt x="926" y="1155"/>
                  </a:lnTo>
                  <a:lnTo>
                    <a:pt x="1190" y="865"/>
                  </a:lnTo>
                  <a:lnTo>
                    <a:pt x="1182" y="842"/>
                  </a:lnTo>
                  <a:lnTo>
                    <a:pt x="1173" y="819"/>
                  </a:lnTo>
                  <a:lnTo>
                    <a:pt x="1164" y="796"/>
                  </a:lnTo>
                  <a:lnTo>
                    <a:pt x="1154" y="774"/>
                  </a:lnTo>
                  <a:lnTo>
                    <a:pt x="1144" y="752"/>
                  </a:lnTo>
                  <a:lnTo>
                    <a:pt x="1134" y="730"/>
                  </a:lnTo>
                  <a:lnTo>
                    <a:pt x="1123" y="707"/>
                  </a:lnTo>
                  <a:lnTo>
                    <a:pt x="1112" y="685"/>
                  </a:lnTo>
                  <a:lnTo>
                    <a:pt x="1101" y="664"/>
                  </a:lnTo>
                  <a:lnTo>
                    <a:pt x="1089" y="643"/>
                  </a:lnTo>
                  <a:lnTo>
                    <a:pt x="1077" y="622"/>
                  </a:lnTo>
                  <a:lnTo>
                    <a:pt x="1064" y="602"/>
                  </a:lnTo>
                  <a:lnTo>
                    <a:pt x="1051" y="581"/>
                  </a:lnTo>
                  <a:lnTo>
                    <a:pt x="1038" y="561"/>
                  </a:lnTo>
                  <a:lnTo>
                    <a:pt x="1024" y="541"/>
                  </a:lnTo>
                  <a:lnTo>
                    <a:pt x="1009" y="521"/>
                  </a:lnTo>
                  <a:lnTo>
                    <a:pt x="995" y="502"/>
                  </a:lnTo>
                  <a:lnTo>
                    <a:pt x="980" y="483"/>
                  </a:lnTo>
                  <a:lnTo>
                    <a:pt x="950" y="446"/>
                  </a:lnTo>
                  <a:lnTo>
                    <a:pt x="934" y="428"/>
                  </a:lnTo>
                  <a:lnTo>
                    <a:pt x="918" y="410"/>
                  </a:lnTo>
                  <a:lnTo>
                    <a:pt x="901" y="392"/>
                  </a:lnTo>
                  <a:lnTo>
                    <a:pt x="885" y="375"/>
                  </a:lnTo>
                  <a:lnTo>
                    <a:pt x="868" y="358"/>
                  </a:lnTo>
                  <a:lnTo>
                    <a:pt x="849" y="342"/>
                  </a:lnTo>
                  <a:lnTo>
                    <a:pt x="831" y="326"/>
                  </a:lnTo>
                  <a:lnTo>
                    <a:pt x="813" y="310"/>
                  </a:lnTo>
                  <a:lnTo>
                    <a:pt x="795" y="294"/>
                  </a:lnTo>
                  <a:lnTo>
                    <a:pt x="777" y="279"/>
                  </a:lnTo>
                  <a:lnTo>
                    <a:pt x="758" y="264"/>
                  </a:lnTo>
                  <a:lnTo>
                    <a:pt x="738" y="250"/>
                  </a:lnTo>
                  <a:lnTo>
                    <a:pt x="719" y="235"/>
                  </a:lnTo>
                  <a:lnTo>
                    <a:pt x="699" y="221"/>
                  </a:lnTo>
                  <a:lnTo>
                    <a:pt x="678" y="208"/>
                  </a:lnTo>
                  <a:lnTo>
                    <a:pt x="658" y="195"/>
                  </a:lnTo>
                  <a:lnTo>
                    <a:pt x="638" y="182"/>
                  </a:lnTo>
                  <a:lnTo>
                    <a:pt x="617" y="170"/>
                  </a:lnTo>
                  <a:lnTo>
                    <a:pt x="596" y="158"/>
                  </a:lnTo>
                  <a:lnTo>
                    <a:pt x="575" y="147"/>
                  </a:lnTo>
                  <a:lnTo>
                    <a:pt x="553" y="136"/>
                  </a:lnTo>
                  <a:lnTo>
                    <a:pt x="530" y="125"/>
                  </a:lnTo>
                  <a:lnTo>
                    <a:pt x="508" y="115"/>
                  </a:lnTo>
                  <a:lnTo>
                    <a:pt x="486" y="105"/>
                  </a:lnTo>
                  <a:lnTo>
                    <a:pt x="464" y="96"/>
                  </a:lnTo>
                  <a:lnTo>
                    <a:pt x="441" y="87"/>
                  </a:lnTo>
                  <a:lnTo>
                    <a:pt x="418" y="77"/>
                  </a:lnTo>
                  <a:lnTo>
                    <a:pt x="395" y="69"/>
                  </a:lnTo>
                  <a:lnTo>
                    <a:pt x="371" y="61"/>
                  </a:lnTo>
                  <a:lnTo>
                    <a:pt x="348" y="54"/>
                  </a:lnTo>
                  <a:lnTo>
                    <a:pt x="324" y="47"/>
                  </a:lnTo>
                  <a:lnTo>
                    <a:pt x="300" y="40"/>
                  </a:lnTo>
                  <a:lnTo>
                    <a:pt x="276" y="34"/>
                  </a:lnTo>
                  <a:lnTo>
                    <a:pt x="252" y="29"/>
                  </a:lnTo>
                  <a:lnTo>
                    <a:pt x="202" y="19"/>
                  </a:lnTo>
                  <a:lnTo>
                    <a:pt x="177" y="15"/>
                  </a:lnTo>
                  <a:lnTo>
                    <a:pt x="153" y="12"/>
                  </a:lnTo>
                  <a:lnTo>
                    <a:pt x="128" y="8"/>
                  </a:lnTo>
                  <a:lnTo>
                    <a:pt x="102" y="6"/>
                  </a:lnTo>
                  <a:lnTo>
                    <a:pt x="77" y="4"/>
                  </a:lnTo>
                  <a:lnTo>
                    <a:pt x="51" y="2"/>
                  </a:lnTo>
                  <a:lnTo>
                    <a:pt x="25" y="1"/>
                  </a:lnTo>
                  <a:lnTo>
                    <a:pt x="0" y="0"/>
                  </a:lnTo>
                  <a:lnTo>
                    <a:pt x="196" y="347"/>
                  </a:lnTo>
                  <a:lnTo>
                    <a:pt x="0" y="636"/>
                  </a:lnTo>
                  <a:close/>
                </a:path>
              </a:pathLst>
            </a:custGeom>
            <a:solidFill>
              <a:srgbClr val="0C92B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Freeform 5"/>
            <p:cNvSpPr>
              <a:spLocks noChangeAspect="1"/>
            </p:cNvSpPr>
            <p:nvPr/>
          </p:nvSpPr>
          <p:spPr bwMode="auto">
            <a:xfrm rot="2102411">
              <a:off x="2995" y="2420"/>
              <a:ext cx="901" cy="1434"/>
            </a:xfrm>
            <a:custGeom>
              <a:avLst/>
              <a:gdLst/>
              <a:ahLst/>
              <a:cxnLst>
                <a:cxn ang="0">
                  <a:pos x="11" y="803"/>
                </a:cxn>
                <a:cxn ang="0">
                  <a:pos x="44" y="768"/>
                </a:cxn>
                <a:cxn ang="0">
                  <a:pos x="64" y="743"/>
                </a:cxn>
                <a:cxn ang="0">
                  <a:pos x="93" y="704"/>
                </a:cxn>
                <a:cxn ang="0">
                  <a:pos x="110" y="677"/>
                </a:cxn>
                <a:cxn ang="0">
                  <a:pos x="127" y="649"/>
                </a:cxn>
                <a:cxn ang="0">
                  <a:pos x="142" y="620"/>
                </a:cxn>
                <a:cxn ang="0">
                  <a:pos x="161" y="574"/>
                </a:cxn>
                <a:cxn ang="0">
                  <a:pos x="172" y="543"/>
                </a:cxn>
                <a:cxn ang="0">
                  <a:pos x="181" y="512"/>
                </a:cxn>
                <a:cxn ang="0">
                  <a:pos x="189" y="480"/>
                </a:cxn>
                <a:cxn ang="0">
                  <a:pos x="195" y="447"/>
                </a:cxn>
                <a:cxn ang="0">
                  <a:pos x="199" y="413"/>
                </a:cxn>
                <a:cxn ang="0">
                  <a:pos x="202" y="379"/>
                </a:cxn>
                <a:cxn ang="0">
                  <a:pos x="203" y="345"/>
                </a:cxn>
                <a:cxn ang="0">
                  <a:pos x="202" y="306"/>
                </a:cxn>
                <a:cxn ang="0">
                  <a:pos x="198" y="268"/>
                </a:cxn>
                <a:cxn ang="0">
                  <a:pos x="193" y="230"/>
                </a:cxn>
                <a:cxn ang="0">
                  <a:pos x="185" y="194"/>
                </a:cxn>
                <a:cxn ang="0">
                  <a:pos x="793" y="0"/>
                </a:cxn>
                <a:cxn ang="0">
                  <a:pos x="808" y="62"/>
                </a:cxn>
                <a:cxn ang="0">
                  <a:pos x="817" y="104"/>
                </a:cxn>
                <a:cxn ang="0">
                  <a:pos x="824" y="147"/>
                </a:cxn>
                <a:cxn ang="0">
                  <a:pos x="833" y="212"/>
                </a:cxn>
                <a:cxn ang="0">
                  <a:pos x="838" y="278"/>
                </a:cxn>
                <a:cxn ang="0">
                  <a:pos x="839" y="345"/>
                </a:cxn>
                <a:cxn ang="0">
                  <a:pos x="837" y="418"/>
                </a:cxn>
                <a:cxn ang="0">
                  <a:pos x="835" y="456"/>
                </a:cxn>
                <a:cxn ang="0">
                  <a:pos x="831" y="492"/>
                </a:cxn>
                <a:cxn ang="0">
                  <a:pos x="823" y="546"/>
                </a:cxn>
                <a:cxn ang="0">
                  <a:pos x="814" y="600"/>
                </a:cxn>
                <a:cxn ang="0">
                  <a:pos x="798" y="669"/>
                </a:cxn>
                <a:cxn ang="0">
                  <a:pos x="778" y="737"/>
                </a:cxn>
                <a:cxn ang="0">
                  <a:pos x="753" y="805"/>
                </a:cxn>
                <a:cxn ang="0">
                  <a:pos x="740" y="837"/>
                </a:cxn>
                <a:cxn ang="0">
                  <a:pos x="711" y="901"/>
                </a:cxn>
                <a:cxn ang="0">
                  <a:pos x="695" y="933"/>
                </a:cxn>
                <a:cxn ang="0">
                  <a:pos x="679" y="963"/>
                </a:cxn>
                <a:cxn ang="0">
                  <a:pos x="644" y="1023"/>
                </a:cxn>
                <a:cxn ang="0">
                  <a:pos x="605" y="1082"/>
                </a:cxn>
                <a:cxn ang="0">
                  <a:pos x="563" y="1137"/>
                </a:cxn>
                <a:cxn ang="0">
                  <a:pos x="518" y="1190"/>
                </a:cxn>
                <a:cxn ang="0">
                  <a:pos x="495" y="1215"/>
                </a:cxn>
                <a:cxn ang="0">
                  <a:pos x="447" y="1265"/>
                </a:cxn>
                <a:cxn ang="0">
                  <a:pos x="395" y="1312"/>
                </a:cxn>
                <a:cxn ang="0">
                  <a:pos x="13" y="1187"/>
                </a:cxn>
              </a:cxnLst>
              <a:rect l="0" t="0" r="r" b="b"/>
              <a:pathLst>
                <a:path w="839" h="1334">
                  <a:moveTo>
                    <a:pt x="0" y="814"/>
                  </a:moveTo>
                  <a:lnTo>
                    <a:pt x="11" y="803"/>
                  </a:lnTo>
                  <a:lnTo>
                    <a:pt x="22" y="792"/>
                  </a:lnTo>
                  <a:lnTo>
                    <a:pt x="44" y="768"/>
                  </a:lnTo>
                  <a:lnTo>
                    <a:pt x="54" y="756"/>
                  </a:lnTo>
                  <a:lnTo>
                    <a:pt x="64" y="743"/>
                  </a:lnTo>
                  <a:lnTo>
                    <a:pt x="84" y="717"/>
                  </a:lnTo>
                  <a:lnTo>
                    <a:pt x="93" y="704"/>
                  </a:lnTo>
                  <a:lnTo>
                    <a:pt x="102" y="690"/>
                  </a:lnTo>
                  <a:lnTo>
                    <a:pt x="110" y="677"/>
                  </a:lnTo>
                  <a:lnTo>
                    <a:pt x="119" y="663"/>
                  </a:lnTo>
                  <a:lnTo>
                    <a:pt x="127" y="649"/>
                  </a:lnTo>
                  <a:lnTo>
                    <a:pt x="134" y="634"/>
                  </a:lnTo>
                  <a:lnTo>
                    <a:pt x="142" y="620"/>
                  </a:lnTo>
                  <a:lnTo>
                    <a:pt x="148" y="605"/>
                  </a:lnTo>
                  <a:lnTo>
                    <a:pt x="161" y="574"/>
                  </a:lnTo>
                  <a:lnTo>
                    <a:pt x="166" y="559"/>
                  </a:lnTo>
                  <a:lnTo>
                    <a:pt x="172" y="543"/>
                  </a:lnTo>
                  <a:lnTo>
                    <a:pt x="176" y="528"/>
                  </a:lnTo>
                  <a:lnTo>
                    <a:pt x="181" y="512"/>
                  </a:lnTo>
                  <a:lnTo>
                    <a:pt x="185" y="496"/>
                  </a:lnTo>
                  <a:lnTo>
                    <a:pt x="189" y="480"/>
                  </a:lnTo>
                  <a:lnTo>
                    <a:pt x="192" y="463"/>
                  </a:lnTo>
                  <a:lnTo>
                    <a:pt x="195" y="447"/>
                  </a:lnTo>
                  <a:lnTo>
                    <a:pt x="197" y="430"/>
                  </a:lnTo>
                  <a:lnTo>
                    <a:pt x="199" y="413"/>
                  </a:lnTo>
                  <a:lnTo>
                    <a:pt x="201" y="396"/>
                  </a:lnTo>
                  <a:lnTo>
                    <a:pt x="202" y="379"/>
                  </a:lnTo>
                  <a:lnTo>
                    <a:pt x="202" y="362"/>
                  </a:lnTo>
                  <a:lnTo>
                    <a:pt x="203" y="345"/>
                  </a:lnTo>
                  <a:lnTo>
                    <a:pt x="202" y="325"/>
                  </a:lnTo>
                  <a:lnTo>
                    <a:pt x="202" y="306"/>
                  </a:lnTo>
                  <a:lnTo>
                    <a:pt x="200" y="287"/>
                  </a:lnTo>
                  <a:lnTo>
                    <a:pt x="198" y="268"/>
                  </a:lnTo>
                  <a:lnTo>
                    <a:pt x="196" y="249"/>
                  </a:lnTo>
                  <a:lnTo>
                    <a:pt x="193" y="230"/>
                  </a:lnTo>
                  <a:lnTo>
                    <a:pt x="189" y="212"/>
                  </a:lnTo>
                  <a:lnTo>
                    <a:pt x="185" y="194"/>
                  </a:lnTo>
                  <a:lnTo>
                    <a:pt x="513" y="300"/>
                  </a:lnTo>
                  <a:lnTo>
                    <a:pt x="793" y="0"/>
                  </a:lnTo>
                  <a:lnTo>
                    <a:pt x="803" y="41"/>
                  </a:lnTo>
                  <a:lnTo>
                    <a:pt x="808" y="62"/>
                  </a:lnTo>
                  <a:lnTo>
                    <a:pt x="813" y="83"/>
                  </a:lnTo>
                  <a:lnTo>
                    <a:pt x="817" y="104"/>
                  </a:lnTo>
                  <a:lnTo>
                    <a:pt x="821" y="126"/>
                  </a:lnTo>
                  <a:lnTo>
                    <a:pt x="824" y="147"/>
                  </a:lnTo>
                  <a:lnTo>
                    <a:pt x="827" y="169"/>
                  </a:lnTo>
                  <a:lnTo>
                    <a:pt x="833" y="212"/>
                  </a:lnTo>
                  <a:lnTo>
                    <a:pt x="836" y="255"/>
                  </a:lnTo>
                  <a:lnTo>
                    <a:pt x="838" y="278"/>
                  </a:lnTo>
                  <a:lnTo>
                    <a:pt x="839" y="300"/>
                  </a:lnTo>
                  <a:lnTo>
                    <a:pt x="839" y="345"/>
                  </a:lnTo>
                  <a:lnTo>
                    <a:pt x="839" y="382"/>
                  </a:lnTo>
                  <a:lnTo>
                    <a:pt x="837" y="418"/>
                  </a:lnTo>
                  <a:lnTo>
                    <a:pt x="836" y="438"/>
                  </a:lnTo>
                  <a:lnTo>
                    <a:pt x="835" y="456"/>
                  </a:lnTo>
                  <a:lnTo>
                    <a:pt x="833" y="474"/>
                  </a:lnTo>
                  <a:lnTo>
                    <a:pt x="831" y="492"/>
                  </a:lnTo>
                  <a:lnTo>
                    <a:pt x="826" y="528"/>
                  </a:lnTo>
                  <a:lnTo>
                    <a:pt x="823" y="546"/>
                  </a:lnTo>
                  <a:lnTo>
                    <a:pt x="821" y="564"/>
                  </a:lnTo>
                  <a:lnTo>
                    <a:pt x="814" y="600"/>
                  </a:lnTo>
                  <a:lnTo>
                    <a:pt x="806" y="635"/>
                  </a:lnTo>
                  <a:lnTo>
                    <a:pt x="798" y="669"/>
                  </a:lnTo>
                  <a:lnTo>
                    <a:pt x="788" y="704"/>
                  </a:lnTo>
                  <a:lnTo>
                    <a:pt x="778" y="737"/>
                  </a:lnTo>
                  <a:lnTo>
                    <a:pt x="766" y="772"/>
                  </a:lnTo>
                  <a:lnTo>
                    <a:pt x="753" y="805"/>
                  </a:lnTo>
                  <a:lnTo>
                    <a:pt x="747" y="821"/>
                  </a:lnTo>
                  <a:lnTo>
                    <a:pt x="740" y="837"/>
                  </a:lnTo>
                  <a:lnTo>
                    <a:pt x="726" y="869"/>
                  </a:lnTo>
                  <a:lnTo>
                    <a:pt x="711" y="901"/>
                  </a:lnTo>
                  <a:lnTo>
                    <a:pt x="703" y="917"/>
                  </a:lnTo>
                  <a:lnTo>
                    <a:pt x="695" y="933"/>
                  </a:lnTo>
                  <a:lnTo>
                    <a:pt x="687" y="948"/>
                  </a:lnTo>
                  <a:lnTo>
                    <a:pt x="679" y="963"/>
                  </a:lnTo>
                  <a:lnTo>
                    <a:pt x="662" y="993"/>
                  </a:lnTo>
                  <a:lnTo>
                    <a:pt x="644" y="1023"/>
                  </a:lnTo>
                  <a:lnTo>
                    <a:pt x="625" y="1052"/>
                  </a:lnTo>
                  <a:lnTo>
                    <a:pt x="605" y="1082"/>
                  </a:lnTo>
                  <a:lnTo>
                    <a:pt x="584" y="1109"/>
                  </a:lnTo>
                  <a:lnTo>
                    <a:pt x="563" y="1137"/>
                  </a:lnTo>
                  <a:lnTo>
                    <a:pt x="541" y="1164"/>
                  </a:lnTo>
                  <a:lnTo>
                    <a:pt x="518" y="1190"/>
                  </a:lnTo>
                  <a:lnTo>
                    <a:pt x="507" y="1203"/>
                  </a:lnTo>
                  <a:lnTo>
                    <a:pt x="495" y="1215"/>
                  </a:lnTo>
                  <a:lnTo>
                    <a:pt x="471" y="1241"/>
                  </a:lnTo>
                  <a:lnTo>
                    <a:pt x="447" y="1265"/>
                  </a:lnTo>
                  <a:lnTo>
                    <a:pt x="421" y="1289"/>
                  </a:lnTo>
                  <a:lnTo>
                    <a:pt x="395" y="1312"/>
                  </a:lnTo>
                  <a:lnTo>
                    <a:pt x="368" y="1334"/>
                  </a:lnTo>
                  <a:lnTo>
                    <a:pt x="13" y="1187"/>
                  </a:lnTo>
                  <a:lnTo>
                    <a:pt x="0" y="814"/>
                  </a:lnTo>
                  <a:close/>
                </a:path>
              </a:pathLst>
            </a:custGeom>
            <a:solidFill>
              <a:srgbClr val="0F93BF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"/>
            <p:cNvSpPr>
              <a:spLocks noChangeAspect="1"/>
            </p:cNvSpPr>
            <p:nvPr/>
          </p:nvSpPr>
          <p:spPr bwMode="auto">
            <a:xfrm rot="2102411">
              <a:off x="1612" y="2739"/>
              <a:ext cx="1514" cy="811"/>
            </a:xfrm>
            <a:custGeom>
              <a:avLst/>
              <a:gdLst/>
              <a:ahLst/>
              <a:cxnLst>
                <a:cxn ang="0">
                  <a:pos x="33" y="196"/>
                </a:cxn>
                <a:cxn ang="0">
                  <a:pos x="406" y="64"/>
                </a:cxn>
                <a:cxn ang="0">
                  <a:pos x="438" y="77"/>
                </a:cxn>
                <a:cxn ang="0">
                  <a:pos x="470" y="88"/>
                </a:cxn>
                <a:cxn ang="0">
                  <a:pos x="503" y="97"/>
                </a:cxn>
                <a:cxn ang="0">
                  <a:pos x="537" y="105"/>
                </a:cxn>
                <a:cxn ang="0">
                  <a:pos x="571" y="111"/>
                </a:cxn>
                <a:cxn ang="0">
                  <a:pos x="607" y="115"/>
                </a:cxn>
                <a:cxn ang="0">
                  <a:pos x="643" y="117"/>
                </a:cxn>
                <a:cxn ang="0">
                  <a:pos x="686" y="117"/>
                </a:cxn>
                <a:cxn ang="0">
                  <a:pos x="737" y="113"/>
                </a:cxn>
                <a:cxn ang="0">
                  <a:pos x="787" y="105"/>
                </a:cxn>
                <a:cxn ang="0">
                  <a:pos x="835" y="94"/>
                </a:cxn>
                <a:cxn ang="0">
                  <a:pos x="882" y="79"/>
                </a:cxn>
                <a:cxn ang="0">
                  <a:pos x="928" y="60"/>
                </a:cxn>
                <a:cxn ang="0">
                  <a:pos x="960" y="44"/>
                </a:cxn>
                <a:cxn ang="0">
                  <a:pos x="981" y="32"/>
                </a:cxn>
                <a:cxn ang="0">
                  <a:pos x="1002" y="19"/>
                </a:cxn>
                <a:cxn ang="0">
                  <a:pos x="1022" y="6"/>
                </a:cxn>
                <a:cxn ang="0">
                  <a:pos x="1036" y="351"/>
                </a:cxn>
                <a:cxn ang="0">
                  <a:pos x="1391" y="526"/>
                </a:cxn>
                <a:cxn ang="0">
                  <a:pos x="1350" y="553"/>
                </a:cxn>
                <a:cxn ang="0">
                  <a:pos x="1308" y="579"/>
                </a:cxn>
                <a:cxn ang="0">
                  <a:pos x="1266" y="602"/>
                </a:cxn>
                <a:cxn ang="0">
                  <a:pos x="1222" y="625"/>
                </a:cxn>
                <a:cxn ang="0">
                  <a:pos x="1177" y="645"/>
                </a:cxn>
                <a:cxn ang="0">
                  <a:pos x="1132" y="664"/>
                </a:cxn>
                <a:cxn ang="0">
                  <a:pos x="1086" y="683"/>
                </a:cxn>
                <a:cxn ang="0">
                  <a:pos x="1038" y="698"/>
                </a:cxn>
                <a:cxn ang="0">
                  <a:pos x="990" y="712"/>
                </a:cxn>
                <a:cxn ang="0">
                  <a:pos x="941" y="724"/>
                </a:cxn>
                <a:cxn ang="0">
                  <a:pos x="866" y="738"/>
                </a:cxn>
                <a:cxn ang="0">
                  <a:pos x="816" y="745"/>
                </a:cxn>
                <a:cxn ang="0">
                  <a:pos x="765" y="750"/>
                </a:cxn>
                <a:cxn ang="0">
                  <a:pos x="713" y="753"/>
                </a:cxn>
                <a:cxn ang="0">
                  <a:pos x="661" y="754"/>
                </a:cxn>
                <a:cxn ang="0">
                  <a:pos x="593" y="752"/>
                </a:cxn>
                <a:cxn ang="0">
                  <a:pos x="548" y="749"/>
                </a:cxn>
                <a:cxn ang="0">
                  <a:pos x="504" y="744"/>
                </a:cxn>
                <a:cxn ang="0">
                  <a:pos x="461" y="738"/>
                </a:cxn>
                <a:cxn ang="0">
                  <a:pos x="417" y="731"/>
                </a:cxn>
                <a:cxn ang="0">
                  <a:pos x="374" y="722"/>
                </a:cxn>
                <a:cxn ang="0">
                  <a:pos x="333" y="711"/>
                </a:cxn>
                <a:cxn ang="0">
                  <a:pos x="271" y="693"/>
                </a:cxn>
                <a:cxn ang="0">
                  <a:pos x="229" y="679"/>
                </a:cxn>
                <a:cxn ang="0">
                  <a:pos x="190" y="663"/>
                </a:cxn>
                <a:cxn ang="0">
                  <a:pos x="150" y="646"/>
                </a:cxn>
                <a:cxn ang="0">
                  <a:pos x="112" y="628"/>
                </a:cxn>
                <a:cxn ang="0">
                  <a:pos x="73" y="610"/>
                </a:cxn>
                <a:cxn ang="0">
                  <a:pos x="0" y="568"/>
                </a:cxn>
              </a:cxnLst>
              <a:rect l="0" t="0" r="r" b="b"/>
              <a:pathLst>
                <a:path w="1411" h="754">
                  <a:moveTo>
                    <a:pt x="0" y="568"/>
                  </a:moveTo>
                  <a:lnTo>
                    <a:pt x="33" y="196"/>
                  </a:lnTo>
                  <a:lnTo>
                    <a:pt x="390" y="57"/>
                  </a:lnTo>
                  <a:lnTo>
                    <a:pt x="406" y="64"/>
                  </a:lnTo>
                  <a:lnTo>
                    <a:pt x="422" y="71"/>
                  </a:lnTo>
                  <a:lnTo>
                    <a:pt x="438" y="77"/>
                  </a:lnTo>
                  <a:lnTo>
                    <a:pt x="454" y="83"/>
                  </a:lnTo>
                  <a:lnTo>
                    <a:pt x="470" y="88"/>
                  </a:lnTo>
                  <a:lnTo>
                    <a:pt x="487" y="93"/>
                  </a:lnTo>
                  <a:lnTo>
                    <a:pt x="503" y="97"/>
                  </a:lnTo>
                  <a:lnTo>
                    <a:pt x="520" y="102"/>
                  </a:lnTo>
                  <a:lnTo>
                    <a:pt x="537" y="105"/>
                  </a:lnTo>
                  <a:lnTo>
                    <a:pt x="554" y="108"/>
                  </a:lnTo>
                  <a:lnTo>
                    <a:pt x="571" y="111"/>
                  </a:lnTo>
                  <a:lnTo>
                    <a:pt x="590" y="113"/>
                  </a:lnTo>
                  <a:lnTo>
                    <a:pt x="607" y="115"/>
                  </a:lnTo>
                  <a:lnTo>
                    <a:pt x="625" y="117"/>
                  </a:lnTo>
                  <a:lnTo>
                    <a:pt x="643" y="117"/>
                  </a:lnTo>
                  <a:lnTo>
                    <a:pt x="661" y="118"/>
                  </a:lnTo>
                  <a:lnTo>
                    <a:pt x="686" y="117"/>
                  </a:lnTo>
                  <a:lnTo>
                    <a:pt x="712" y="116"/>
                  </a:lnTo>
                  <a:lnTo>
                    <a:pt x="737" y="113"/>
                  </a:lnTo>
                  <a:lnTo>
                    <a:pt x="763" y="110"/>
                  </a:lnTo>
                  <a:lnTo>
                    <a:pt x="787" y="105"/>
                  </a:lnTo>
                  <a:lnTo>
                    <a:pt x="811" y="100"/>
                  </a:lnTo>
                  <a:lnTo>
                    <a:pt x="835" y="94"/>
                  </a:lnTo>
                  <a:lnTo>
                    <a:pt x="859" y="87"/>
                  </a:lnTo>
                  <a:lnTo>
                    <a:pt x="882" y="79"/>
                  </a:lnTo>
                  <a:lnTo>
                    <a:pt x="905" y="70"/>
                  </a:lnTo>
                  <a:lnTo>
                    <a:pt x="928" y="60"/>
                  </a:lnTo>
                  <a:lnTo>
                    <a:pt x="949" y="50"/>
                  </a:lnTo>
                  <a:lnTo>
                    <a:pt x="960" y="44"/>
                  </a:lnTo>
                  <a:lnTo>
                    <a:pt x="971" y="39"/>
                  </a:lnTo>
                  <a:lnTo>
                    <a:pt x="981" y="32"/>
                  </a:lnTo>
                  <a:lnTo>
                    <a:pt x="991" y="26"/>
                  </a:lnTo>
                  <a:lnTo>
                    <a:pt x="1002" y="19"/>
                  </a:lnTo>
                  <a:lnTo>
                    <a:pt x="1012" y="13"/>
                  </a:lnTo>
                  <a:lnTo>
                    <a:pt x="1022" y="6"/>
                  </a:lnTo>
                  <a:lnTo>
                    <a:pt x="1032" y="0"/>
                  </a:lnTo>
                  <a:lnTo>
                    <a:pt x="1036" y="351"/>
                  </a:lnTo>
                  <a:lnTo>
                    <a:pt x="1411" y="511"/>
                  </a:lnTo>
                  <a:lnTo>
                    <a:pt x="1391" y="526"/>
                  </a:lnTo>
                  <a:lnTo>
                    <a:pt x="1370" y="540"/>
                  </a:lnTo>
                  <a:lnTo>
                    <a:pt x="1350" y="553"/>
                  </a:lnTo>
                  <a:lnTo>
                    <a:pt x="1329" y="566"/>
                  </a:lnTo>
                  <a:lnTo>
                    <a:pt x="1308" y="579"/>
                  </a:lnTo>
                  <a:lnTo>
                    <a:pt x="1287" y="591"/>
                  </a:lnTo>
                  <a:lnTo>
                    <a:pt x="1266" y="602"/>
                  </a:lnTo>
                  <a:lnTo>
                    <a:pt x="1244" y="614"/>
                  </a:lnTo>
                  <a:lnTo>
                    <a:pt x="1222" y="625"/>
                  </a:lnTo>
                  <a:lnTo>
                    <a:pt x="1199" y="635"/>
                  </a:lnTo>
                  <a:lnTo>
                    <a:pt x="1177" y="645"/>
                  </a:lnTo>
                  <a:lnTo>
                    <a:pt x="1154" y="655"/>
                  </a:lnTo>
                  <a:lnTo>
                    <a:pt x="1132" y="664"/>
                  </a:lnTo>
                  <a:lnTo>
                    <a:pt x="1109" y="673"/>
                  </a:lnTo>
                  <a:lnTo>
                    <a:pt x="1086" y="683"/>
                  </a:lnTo>
                  <a:lnTo>
                    <a:pt x="1062" y="691"/>
                  </a:lnTo>
                  <a:lnTo>
                    <a:pt x="1038" y="698"/>
                  </a:lnTo>
                  <a:lnTo>
                    <a:pt x="1014" y="705"/>
                  </a:lnTo>
                  <a:lnTo>
                    <a:pt x="990" y="712"/>
                  </a:lnTo>
                  <a:lnTo>
                    <a:pt x="966" y="718"/>
                  </a:lnTo>
                  <a:lnTo>
                    <a:pt x="941" y="724"/>
                  </a:lnTo>
                  <a:lnTo>
                    <a:pt x="917" y="729"/>
                  </a:lnTo>
                  <a:lnTo>
                    <a:pt x="866" y="738"/>
                  </a:lnTo>
                  <a:lnTo>
                    <a:pt x="841" y="742"/>
                  </a:lnTo>
                  <a:lnTo>
                    <a:pt x="816" y="745"/>
                  </a:lnTo>
                  <a:lnTo>
                    <a:pt x="791" y="748"/>
                  </a:lnTo>
                  <a:lnTo>
                    <a:pt x="765" y="750"/>
                  </a:lnTo>
                  <a:lnTo>
                    <a:pt x="738" y="752"/>
                  </a:lnTo>
                  <a:lnTo>
                    <a:pt x="713" y="753"/>
                  </a:lnTo>
                  <a:lnTo>
                    <a:pt x="687" y="754"/>
                  </a:lnTo>
                  <a:lnTo>
                    <a:pt x="661" y="754"/>
                  </a:lnTo>
                  <a:lnTo>
                    <a:pt x="616" y="753"/>
                  </a:lnTo>
                  <a:lnTo>
                    <a:pt x="593" y="752"/>
                  </a:lnTo>
                  <a:lnTo>
                    <a:pt x="570" y="751"/>
                  </a:lnTo>
                  <a:lnTo>
                    <a:pt x="548" y="749"/>
                  </a:lnTo>
                  <a:lnTo>
                    <a:pt x="526" y="747"/>
                  </a:lnTo>
                  <a:lnTo>
                    <a:pt x="504" y="744"/>
                  </a:lnTo>
                  <a:lnTo>
                    <a:pt x="482" y="742"/>
                  </a:lnTo>
                  <a:lnTo>
                    <a:pt x="461" y="738"/>
                  </a:lnTo>
                  <a:lnTo>
                    <a:pt x="439" y="735"/>
                  </a:lnTo>
                  <a:lnTo>
                    <a:pt x="417" y="731"/>
                  </a:lnTo>
                  <a:lnTo>
                    <a:pt x="396" y="726"/>
                  </a:lnTo>
                  <a:lnTo>
                    <a:pt x="374" y="722"/>
                  </a:lnTo>
                  <a:lnTo>
                    <a:pt x="353" y="716"/>
                  </a:lnTo>
                  <a:lnTo>
                    <a:pt x="333" y="711"/>
                  </a:lnTo>
                  <a:lnTo>
                    <a:pt x="312" y="705"/>
                  </a:lnTo>
                  <a:lnTo>
                    <a:pt x="271" y="693"/>
                  </a:lnTo>
                  <a:lnTo>
                    <a:pt x="250" y="686"/>
                  </a:lnTo>
                  <a:lnTo>
                    <a:pt x="229" y="679"/>
                  </a:lnTo>
                  <a:lnTo>
                    <a:pt x="209" y="670"/>
                  </a:lnTo>
                  <a:lnTo>
                    <a:pt x="190" y="663"/>
                  </a:lnTo>
                  <a:lnTo>
                    <a:pt x="170" y="655"/>
                  </a:lnTo>
                  <a:lnTo>
                    <a:pt x="150" y="646"/>
                  </a:lnTo>
                  <a:lnTo>
                    <a:pt x="131" y="637"/>
                  </a:lnTo>
                  <a:lnTo>
                    <a:pt x="112" y="628"/>
                  </a:lnTo>
                  <a:lnTo>
                    <a:pt x="92" y="619"/>
                  </a:lnTo>
                  <a:lnTo>
                    <a:pt x="73" y="610"/>
                  </a:lnTo>
                  <a:lnTo>
                    <a:pt x="36" y="590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1CA6CA"/>
            </a:solidFill>
            <a:ln w="19050">
              <a:solidFill>
                <a:srgbClr val="4172A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"/>
            <p:cNvSpPr>
              <a:spLocks noChangeAspect="1"/>
            </p:cNvSpPr>
            <p:nvPr/>
          </p:nvSpPr>
          <p:spPr bwMode="auto">
            <a:xfrm rot="2102411">
              <a:off x="1462" y="1352"/>
              <a:ext cx="1002" cy="1542"/>
            </a:xfrm>
            <a:custGeom>
              <a:avLst/>
              <a:gdLst/>
              <a:ahLst/>
              <a:cxnLst>
                <a:cxn ang="0">
                  <a:pos x="917" y="907"/>
                </a:cxn>
                <a:cxn ang="0">
                  <a:pos x="885" y="883"/>
                </a:cxn>
                <a:cxn ang="0">
                  <a:pos x="854" y="858"/>
                </a:cxn>
                <a:cxn ang="0">
                  <a:pos x="825" y="831"/>
                </a:cxn>
                <a:cxn ang="0">
                  <a:pos x="798" y="803"/>
                </a:cxn>
                <a:cxn ang="0">
                  <a:pos x="773" y="771"/>
                </a:cxn>
                <a:cxn ang="0">
                  <a:pos x="750" y="740"/>
                </a:cxn>
                <a:cxn ang="0">
                  <a:pos x="729" y="706"/>
                </a:cxn>
                <a:cxn ang="0">
                  <a:pos x="708" y="672"/>
                </a:cxn>
                <a:cxn ang="0">
                  <a:pos x="691" y="636"/>
                </a:cxn>
                <a:cxn ang="0">
                  <a:pos x="676" y="598"/>
                </a:cxn>
                <a:cxn ang="0">
                  <a:pos x="663" y="560"/>
                </a:cxn>
                <a:cxn ang="0">
                  <a:pos x="653" y="521"/>
                </a:cxn>
                <a:cxn ang="0">
                  <a:pos x="645" y="480"/>
                </a:cxn>
                <a:cxn ang="0">
                  <a:pos x="640" y="438"/>
                </a:cxn>
                <a:cxn ang="0">
                  <a:pos x="637" y="397"/>
                </a:cxn>
                <a:cxn ang="0">
                  <a:pos x="637" y="355"/>
                </a:cxn>
                <a:cxn ang="0">
                  <a:pos x="639" y="315"/>
                </a:cxn>
                <a:cxn ang="0">
                  <a:pos x="401" y="0"/>
                </a:cxn>
                <a:cxn ang="0">
                  <a:pos x="26" y="115"/>
                </a:cxn>
                <a:cxn ang="0">
                  <a:pos x="14" y="188"/>
                </a:cxn>
                <a:cxn ang="0">
                  <a:pos x="9" y="225"/>
                </a:cxn>
                <a:cxn ang="0">
                  <a:pos x="5" y="262"/>
                </a:cxn>
                <a:cxn ang="0">
                  <a:pos x="1" y="338"/>
                </a:cxn>
                <a:cxn ang="0">
                  <a:pos x="0" y="396"/>
                </a:cxn>
                <a:cxn ang="0">
                  <a:pos x="2" y="437"/>
                </a:cxn>
                <a:cxn ang="0">
                  <a:pos x="4" y="478"/>
                </a:cxn>
                <a:cxn ang="0">
                  <a:pos x="10" y="538"/>
                </a:cxn>
                <a:cxn ang="0">
                  <a:pos x="16" y="577"/>
                </a:cxn>
                <a:cxn ang="0">
                  <a:pos x="31" y="656"/>
                </a:cxn>
                <a:cxn ang="0">
                  <a:pos x="40" y="694"/>
                </a:cxn>
                <a:cxn ang="0">
                  <a:pos x="62" y="769"/>
                </a:cxn>
                <a:cxn ang="0">
                  <a:pos x="82" y="825"/>
                </a:cxn>
                <a:cxn ang="0">
                  <a:pos x="96" y="861"/>
                </a:cxn>
                <a:cxn ang="0">
                  <a:pos x="119" y="914"/>
                </a:cxn>
                <a:cxn ang="0">
                  <a:pos x="154" y="983"/>
                </a:cxn>
                <a:cxn ang="0">
                  <a:pos x="173" y="1016"/>
                </a:cxn>
                <a:cxn ang="0">
                  <a:pos x="203" y="1065"/>
                </a:cxn>
                <a:cxn ang="0">
                  <a:pos x="235" y="1114"/>
                </a:cxn>
                <a:cxn ang="0">
                  <a:pos x="281" y="1175"/>
                </a:cxn>
                <a:cxn ang="0">
                  <a:pos x="306" y="1204"/>
                </a:cxn>
                <a:cxn ang="0">
                  <a:pos x="331" y="1232"/>
                </a:cxn>
                <a:cxn ang="0">
                  <a:pos x="357" y="1261"/>
                </a:cxn>
                <a:cxn ang="0">
                  <a:pos x="383" y="1288"/>
                </a:cxn>
                <a:cxn ang="0">
                  <a:pos x="412" y="1315"/>
                </a:cxn>
                <a:cxn ang="0">
                  <a:pos x="469" y="1364"/>
                </a:cxn>
                <a:cxn ang="0">
                  <a:pos x="529" y="1411"/>
                </a:cxn>
                <a:cxn ang="0">
                  <a:pos x="601" y="1030"/>
                </a:cxn>
              </a:cxnLst>
              <a:rect l="0" t="0" r="r" b="b"/>
              <a:pathLst>
                <a:path w="934" h="1434">
                  <a:moveTo>
                    <a:pt x="934" y="918"/>
                  </a:moveTo>
                  <a:lnTo>
                    <a:pt x="917" y="907"/>
                  </a:lnTo>
                  <a:lnTo>
                    <a:pt x="901" y="895"/>
                  </a:lnTo>
                  <a:lnTo>
                    <a:pt x="885" y="883"/>
                  </a:lnTo>
                  <a:lnTo>
                    <a:pt x="869" y="871"/>
                  </a:lnTo>
                  <a:lnTo>
                    <a:pt x="854" y="858"/>
                  </a:lnTo>
                  <a:lnTo>
                    <a:pt x="839" y="845"/>
                  </a:lnTo>
                  <a:lnTo>
                    <a:pt x="825" y="831"/>
                  </a:lnTo>
                  <a:lnTo>
                    <a:pt x="812" y="817"/>
                  </a:lnTo>
                  <a:lnTo>
                    <a:pt x="798" y="803"/>
                  </a:lnTo>
                  <a:lnTo>
                    <a:pt x="786" y="788"/>
                  </a:lnTo>
                  <a:lnTo>
                    <a:pt x="773" y="771"/>
                  </a:lnTo>
                  <a:lnTo>
                    <a:pt x="761" y="756"/>
                  </a:lnTo>
                  <a:lnTo>
                    <a:pt x="750" y="740"/>
                  </a:lnTo>
                  <a:lnTo>
                    <a:pt x="739" y="723"/>
                  </a:lnTo>
                  <a:lnTo>
                    <a:pt x="729" y="706"/>
                  </a:lnTo>
                  <a:lnTo>
                    <a:pt x="718" y="689"/>
                  </a:lnTo>
                  <a:lnTo>
                    <a:pt x="708" y="672"/>
                  </a:lnTo>
                  <a:lnTo>
                    <a:pt x="699" y="654"/>
                  </a:lnTo>
                  <a:lnTo>
                    <a:pt x="691" y="636"/>
                  </a:lnTo>
                  <a:lnTo>
                    <a:pt x="683" y="618"/>
                  </a:lnTo>
                  <a:lnTo>
                    <a:pt x="676" y="598"/>
                  </a:lnTo>
                  <a:lnTo>
                    <a:pt x="669" y="579"/>
                  </a:lnTo>
                  <a:lnTo>
                    <a:pt x="663" y="560"/>
                  </a:lnTo>
                  <a:lnTo>
                    <a:pt x="658" y="540"/>
                  </a:lnTo>
                  <a:lnTo>
                    <a:pt x="653" y="521"/>
                  </a:lnTo>
                  <a:lnTo>
                    <a:pt x="649" y="501"/>
                  </a:lnTo>
                  <a:lnTo>
                    <a:pt x="645" y="480"/>
                  </a:lnTo>
                  <a:lnTo>
                    <a:pt x="642" y="460"/>
                  </a:lnTo>
                  <a:lnTo>
                    <a:pt x="640" y="438"/>
                  </a:lnTo>
                  <a:lnTo>
                    <a:pt x="638" y="418"/>
                  </a:lnTo>
                  <a:lnTo>
                    <a:pt x="637" y="397"/>
                  </a:lnTo>
                  <a:lnTo>
                    <a:pt x="637" y="376"/>
                  </a:lnTo>
                  <a:lnTo>
                    <a:pt x="637" y="355"/>
                  </a:lnTo>
                  <a:lnTo>
                    <a:pt x="638" y="335"/>
                  </a:lnTo>
                  <a:lnTo>
                    <a:pt x="639" y="315"/>
                  </a:lnTo>
                  <a:lnTo>
                    <a:pt x="642" y="295"/>
                  </a:lnTo>
                  <a:lnTo>
                    <a:pt x="401" y="0"/>
                  </a:lnTo>
                  <a:lnTo>
                    <a:pt x="34" y="80"/>
                  </a:lnTo>
                  <a:lnTo>
                    <a:pt x="26" y="115"/>
                  </a:lnTo>
                  <a:lnTo>
                    <a:pt x="20" y="152"/>
                  </a:lnTo>
                  <a:lnTo>
                    <a:pt x="14" y="188"/>
                  </a:lnTo>
                  <a:lnTo>
                    <a:pt x="11" y="207"/>
                  </a:lnTo>
                  <a:lnTo>
                    <a:pt x="9" y="225"/>
                  </a:lnTo>
                  <a:lnTo>
                    <a:pt x="7" y="243"/>
                  </a:lnTo>
                  <a:lnTo>
                    <a:pt x="5" y="262"/>
                  </a:lnTo>
                  <a:lnTo>
                    <a:pt x="2" y="300"/>
                  </a:lnTo>
                  <a:lnTo>
                    <a:pt x="1" y="338"/>
                  </a:lnTo>
                  <a:lnTo>
                    <a:pt x="0" y="376"/>
                  </a:lnTo>
                  <a:lnTo>
                    <a:pt x="0" y="396"/>
                  </a:lnTo>
                  <a:lnTo>
                    <a:pt x="1" y="416"/>
                  </a:lnTo>
                  <a:lnTo>
                    <a:pt x="2" y="437"/>
                  </a:lnTo>
                  <a:lnTo>
                    <a:pt x="3" y="458"/>
                  </a:lnTo>
                  <a:lnTo>
                    <a:pt x="4" y="478"/>
                  </a:lnTo>
                  <a:lnTo>
                    <a:pt x="6" y="498"/>
                  </a:lnTo>
                  <a:lnTo>
                    <a:pt x="10" y="538"/>
                  </a:lnTo>
                  <a:lnTo>
                    <a:pt x="13" y="557"/>
                  </a:lnTo>
                  <a:lnTo>
                    <a:pt x="16" y="577"/>
                  </a:lnTo>
                  <a:lnTo>
                    <a:pt x="23" y="617"/>
                  </a:lnTo>
                  <a:lnTo>
                    <a:pt x="31" y="656"/>
                  </a:lnTo>
                  <a:lnTo>
                    <a:pt x="35" y="675"/>
                  </a:lnTo>
                  <a:lnTo>
                    <a:pt x="40" y="694"/>
                  </a:lnTo>
                  <a:lnTo>
                    <a:pt x="50" y="732"/>
                  </a:lnTo>
                  <a:lnTo>
                    <a:pt x="62" y="769"/>
                  </a:lnTo>
                  <a:lnTo>
                    <a:pt x="74" y="807"/>
                  </a:lnTo>
                  <a:lnTo>
                    <a:pt x="82" y="825"/>
                  </a:lnTo>
                  <a:lnTo>
                    <a:pt x="89" y="843"/>
                  </a:lnTo>
                  <a:lnTo>
                    <a:pt x="96" y="861"/>
                  </a:lnTo>
                  <a:lnTo>
                    <a:pt x="104" y="878"/>
                  </a:lnTo>
                  <a:lnTo>
                    <a:pt x="119" y="914"/>
                  </a:lnTo>
                  <a:lnTo>
                    <a:pt x="136" y="949"/>
                  </a:lnTo>
                  <a:lnTo>
                    <a:pt x="154" y="983"/>
                  </a:lnTo>
                  <a:lnTo>
                    <a:pt x="163" y="1000"/>
                  </a:lnTo>
                  <a:lnTo>
                    <a:pt x="173" y="1016"/>
                  </a:lnTo>
                  <a:lnTo>
                    <a:pt x="192" y="1049"/>
                  </a:lnTo>
                  <a:lnTo>
                    <a:pt x="203" y="1065"/>
                  </a:lnTo>
                  <a:lnTo>
                    <a:pt x="213" y="1081"/>
                  </a:lnTo>
                  <a:lnTo>
                    <a:pt x="235" y="1114"/>
                  </a:lnTo>
                  <a:lnTo>
                    <a:pt x="258" y="1145"/>
                  </a:lnTo>
                  <a:lnTo>
                    <a:pt x="281" y="1175"/>
                  </a:lnTo>
                  <a:lnTo>
                    <a:pt x="293" y="1189"/>
                  </a:lnTo>
                  <a:lnTo>
                    <a:pt x="306" y="1204"/>
                  </a:lnTo>
                  <a:lnTo>
                    <a:pt x="318" y="1218"/>
                  </a:lnTo>
                  <a:lnTo>
                    <a:pt x="331" y="1232"/>
                  </a:lnTo>
                  <a:lnTo>
                    <a:pt x="344" y="1246"/>
                  </a:lnTo>
                  <a:lnTo>
                    <a:pt x="357" y="1261"/>
                  </a:lnTo>
                  <a:lnTo>
                    <a:pt x="370" y="1275"/>
                  </a:lnTo>
                  <a:lnTo>
                    <a:pt x="383" y="1288"/>
                  </a:lnTo>
                  <a:lnTo>
                    <a:pt x="397" y="1301"/>
                  </a:lnTo>
                  <a:lnTo>
                    <a:pt x="412" y="1315"/>
                  </a:lnTo>
                  <a:lnTo>
                    <a:pt x="440" y="1340"/>
                  </a:lnTo>
                  <a:lnTo>
                    <a:pt x="469" y="1364"/>
                  </a:lnTo>
                  <a:lnTo>
                    <a:pt x="499" y="1388"/>
                  </a:lnTo>
                  <a:lnTo>
                    <a:pt x="529" y="1411"/>
                  </a:lnTo>
                  <a:lnTo>
                    <a:pt x="561" y="1434"/>
                  </a:lnTo>
                  <a:lnTo>
                    <a:pt x="601" y="1030"/>
                  </a:lnTo>
                  <a:lnTo>
                    <a:pt x="934" y="918"/>
                  </a:lnTo>
                  <a:close/>
                </a:path>
              </a:pathLst>
            </a:custGeom>
            <a:solidFill>
              <a:srgbClr val="3AB6D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" name="Rectangle 9"/>
          <p:cNvSpPr>
            <a:spLocks noChangeAspect="1" noChangeArrowheads="1"/>
          </p:cNvSpPr>
          <p:nvPr/>
        </p:nvSpPr>
        <p:spPr bwMode="auto">
          <a:xfrm>
            <a:off x="8288219" y="1864127"/>
            <a:ext cx="1741993" cy="106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Informationen zu aktuellen </a:t>
            </a:r>
            <a:b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und kommenden EU-Ausschreibungen sowie zur erfolgreichen EU-Antrag-stellung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Themen-Lobbying</a:t>
            </a:r>
          </a:p>
        </p:txBody>
      </p:sp>
      <p:sp>
        <p:nvSpPr>
          <p:cNvPr id="67" name="Rectangle 10"/>
          <p:cNvSpPr>
            <a:spLocks noChangeAspect="1" noChangeArrowheads="1"/>
          </p:cNvSpPr>
          <p:nvPr/>
        </p:nvSpPr>
        <p:spPr bwMode="auto">
          <a:xfrm>
            <a:off x="8293109" y="1460888"/>
            <a:ext cx="1749600" cy="324036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68" name="Rectangle 11"/>
          <p:cNvSpPr>
            <a:spLocks noChangeAspect="1" noChangeArrowheads="1"/>
          </p:cNvSpPr>
          <p:nvPr/>
        </p:nvSpPr>
        <p:spPr bwMode="auto">
          <a:xfrm>
            <a:off x="8293109" y="3602644"/>
            <a:ext cx="1749794" cy="84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Allgemeine und ausschreibungsspezifische Förderberatungen sowie Einordnung von Projektideen in geeignete Förderprogramme </a:t>
            </a:r>
          </a:p>
        </p:txBody>
      </p:sp>
      <p:sp>
        <p:nvSpPr>
          <p:cNvPr id="69" name="Rectangle 12"/>
          <p:cNvSpPr>
            <a:spLocks noChangeAspect="1" noChangeArrowheads="1"/>
          </p:cNvSpPr>
          <p:nvPr/>
        </p:nvSpPr>
        <p:spPr bwMode="auto">
          <a:xfrm>
            <a:off x="8280612" y="3171008"/>
            <a:ext cx="1749600" cy="324036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Beratung</a:t>
            </a:r>
          </a:p>
        </p:txBody>
      </p:sp>
      <p:sp>
        <p:nvSpPr>
          <p:cNvPr id="70" name="Line 13"/>
          <p:cNvSpPr>
            <a:spLocks noChangeAspect="1" noChangeShapeType="1"/>
          </p:cNvSpPr>
          <p:nvPr/>
        </p:nvSpPr>
        <p:spPr bwMode="auto">
          <a:xfrm flipH="1">
            <a:off x="8086190" y="3345336"/>
            <a:ext cx="19442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71" name="Line 14"/>
          <p:cNvSpPr>
            <a:spLocks noChangeAspect="1" noChangeShapeType="1"/>
          </p:cNvSpPr>
          <p:nvPr/>
        </p:nvSpPr>
        <p:spPr bwMode="auto">
          <a:xfrm rot="-2640000" flipH="1">
            <a:off x="7069976" y="1861921"/>
            <a:ext cx="75173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72" name="Rectangle 15"/>
          <p:cNvSpPr>
            <a:spLocks noChangeAspect="1" noChangeArrowheads="1"/>
          </p:cNvSpPr>
          <p:nvPr/>
        </p:nvSpPr>
        <p:spPr bwMode="auto">
          <a:xfrm>
            <a:off x="2000499" y="1975923"/>
            <a:ext cx="1757199" cy="19807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Administratives Projektmanagement in internationalen/EU-Projekten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Workshops/Trainings für Projektbeteiligte und Drittmittelpersonal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Ansprechpartner bei Fragen rund um das EU-Projekt-management (Servicestelle für EU-Projektmanagement) 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Dissemination und Öffentlichkeitsarbeit für </a:t>
            </a:r>
            <a:b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EU-Projekte</a:t>
            </a:r>
          </a:p>
          <a:p>
            <a:pPr eaLnBrk="0" hangingPunct="0">
              <a:spcBef>
                <a:spcPts val="0"/>
              </a:spcBef>
              <a:spcAft>
                <a:spcPts val="300"/>
              </a:spcAft>
            </a:pPr>
            <a:endParaRPr lang="de-DE" sz="1000" noProof="1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16"/>
          <p:cNvSpPr>
            <a:spLocks noChangeAspect="1" noChangeArrowheads="1"/>
          </p:cNvSpPr>
          <p:nvPr/>
        </p:nvSpPr>
        <p:spPr bwMode="auto">
          <a:xfrm>
            <a:off x="2012759" y="1588232"/>
            <a:ext cx="1749600" cy="272892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Projektmanagement</a:t>
            </a:r>
          </a:p>
        </p:txBody>
      </p:sp>
      <p:sp>
        <p:nvSpPr>
          <p:cNvPr id="74" name="Rectangle 17"/>
          <p:cNvSpPr>
            <a:spLocks noChangeAspect="1" noChangeArrowheads="1"/>
          </p:cNvSpPr>
          <p:nvPr/>
        </p:nvSpPr>
        <p:spPr bwMode="auto">
          <a:xfrm>
            <a:off x="2012759" y="5020144"/>
            <a:ext cx="1749600" cy="1340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Unterstützung von Vertragsvorbereitung bis Vertragsschluss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Hilfestellung bei finanziellen und organisatorischen Fragen</a:t>
            </a:r>
          </a:p>
          <a:p>
            <a:pPr eaLnBrk="0" hangingPunct="0">
              <a:spcAft>
                <a:spcPts val="300"/>
              </a:spcAft>
            </a:pPr>
            <a:endParaRPr lang="de-DE" sz="1000" noProof="1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18"/>
          <p:cNvSpPr>
            <a:spLocks noChangeAspect="1" noChangeArrowheads="1"/>
          </p:cNvSpPr>
          <p:nvPr/>
        </p:nvSpPr>
        <p:spPr bwMode="auto">
          <a:xfrm>
            <a:off x="1913194" y="4457568"/>
            <a:ext cx="1908000" cy="297597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Projektimplementierung</a:t>
            </a:r>
          </a:p>
        </p:txBody>
      </p:sp>
      <p:sp>
        <p:nvSpPr>
          <p:cNvPr id="76" name="Rectangle 19"/>
          <p:cNvSpPr>
            <a:spLocks noChangeAspect="1" noChangeArrowheads="1"/>
          </p:cNvSpPr>
          <p:nvPr/>
        </p:nvSpPr>
        <p:spPr bwMode="auto">
          <a:xfrm>
            <a:off x="8280612" y="5054622"/>
            <a:ext cx="1852447" cy="1068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t" anchorCtr="0">
            <a:noAutofit/>
          </a:bodyPr>
          <a:lstStyle/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Aktive Hilfestellung während des gesamten Antragstellungs-prozesses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Bereitstellung Call-spezifischer Informationen</a:t>
            </a:r>
          </a:p>
          <a:p>
            <a:pPr eaLnBrk="0" hangingPunct="0">
              <a:spcAft>
                <a:spcPts val="300"/>
              </a:spcAft>
            </a:pPr>
            <a:r>
              <a:rPr lang="de-DE" sz="1000" noProof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Kooperationspartnersuche</a:t>
            </a:r>
          </a:p>
        </p:txBody>
      </p:sp>
      <p:sp>
        <p:nvSpPr>
          <p:cNvPr id="77" name="Rectangle 20"/>
          <p:cNvSpPr>
            <a:spLocks noChangeAspect="1" noChangeArrowheads="1"/>
          </p:cNvSpPr>
          <p:nvPr/>
        </p:nvSpPr>
        <p:spPr bwMode="auto">
          <a:xfrm>
            <a:off x="8293109" y="4606178"/>
            <a:ext cx="1814400" cy="272892"/>
          </a:xfrm>
          <a:prstGeom prst="rect">
            <a:avLst/>
          </a:prstGeom>
          <a:solidFill>
            <a:srgbClr val="7F7F7F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Antragsunterstützung</a:t>
            </a:r>
          </a:p>
        </p:txBody>
      </p:sp>
      <p:sp>
        <p:nvSpPr>
          <p:cNvPr id="79" name="Line 22"/>
          <p:cNvSpPr>
            <a:spLocks noChangeAspect="1" noChangeShapeType="1"/>
          </p:cNvSpPr>
          <p:nvPr/>
        </p:nvSpPr>
        <p:spPr bwMode="auto">
          <a:xfrm flipH="1" flipV="1">
            <a:off x="3864408" y="1991610"/>
            <a:ext cx="872626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>
              <a:latin typeface="+mn-lt"/>
              <a:ea typeface="+mn-ea"/>
              <a:cs typeface="+mn-cs"/>
            </a:endParaRPr>
          </a:p>
        </p:txBody>
      </p:sp>
      <p:sp>
        <p:nvSpPr>
          <p:cNvPr id="80" name="Line 23"/>
          <p:cNvSpPr>
            <a:spLocks noChangeAspect="1" noChangeShapeType="1"/>
          </p:cNvSpPr>
          <p:nvPr/>
        </p:nvSpPr>
        <p:spPr bwMode="auto">
          <a:xfrm flipH="1">
            <a:off x="3872513" y="4618881"/>
            <a:ext cx="19350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82" name="Oval 25"/>
          <p:cNvSpPr>
            <a:spLocks noChangeAspect="1" noChangeArrowheads="1"/>
          </p:cNvSpPr>
          <p:nvPr/>
        </p:nvSpPr>
        <p:spPr bwMode="auto">
          <a:xfrm>
            <a:off x="5201215" y="3073209"/>
            <a:ext cx="1554480" cy="1554480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endParaRPr lang="de-DE" noProof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26"/>
          <p:cNvSpPr>
            <a:spLocks noChangeAspect="1" noChangeArrowheads="1"/>
          </p:cNvSpPr>
          <p:nvPr/>
        </p:nvSpPr>
        <p:spPr bwMode="auto">
          <a:xfrm>
            <a:off x="6558012" y="2436239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de-DE" sz="24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27"/>
          <p:cNvSpPr>
            <a:spLocks noChangeAspect="1" noChangeArrowheads="1"/>
          </p:cNvSpPr>
          <p:nvPr/>
        </p:nvSpPr>
        <p:spPr bwMode="auto">
          <a:xfrm>
            <a:off x="7149626" y="4027585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5" name="Oval 28"/>
          <p:cNvSpPr>
            <a:spLocks noChangeAspect="1" noChangeArrowheads="1"/>
          </p:cNvSpPr>
          <p:nvPr/>
        </p:nvSpPr>
        <p:spPr bwMode="auto">
          <a:xfrm>
            <a:off x="5854932" y="5136158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6" name="Oval 29"/>
          <p:cNvSpPr>
            <a:spLocks noChangeAspect="1" noChangeArrowheads="1"/>
          </p:cNvSpPr>
          <p:nvPr/>
        </p:nvSpPr>
        <p:spPr bwMode="auto">
          <a:xfrm>
            <a:off x="4372663" y="4155853"/>
            <a:ext cx="453600" cy="452913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7" name="Oval 30"/>
          <p:cNvSpPr>
            <a:spLocks noChangeAspect="1" noChangeArrowheads="1"/>
          </p:cNvSpPr>
          <p:nvPr/>
        </p:nvSpPr>
        <p:spPr bwMode="auto">
          <a:xfrm>
            <a:off x="4809663" y="2517136"/>
            <a:ext cx="453600" cy="452914"/>
          </a:xfrm>
          <a:prstGeom prst="ellipse">
            <a:avLst/>
          </a:prstGeom>
          <a:solidFill>
            <a:srgbClr val="0070A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de-DE" sz="2400" noProof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0" name="Line 21"/>
          <p:cNvSpPr>
            <a:spLocks noChangeAspect="1" noChangeShapeType="1"/>
          </p:cNvSpPr>
          <p:nvPr/>
        </p:nvSpPr>
        <p:spPr bwMode="auto">
          <a:xfrm flipH="1">
            <a:off x="7082056" y="5841297"/>
            <a:ext cx="55753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sp>
        <p:nvSpPr>
          <p:cNvPr id="35" name="Textfeld 34"/>
          <p:cNvSpPr txBox="1">
            <a:spLocks noChangeAspect="1"/>
          </p:cNvSpPr>
          <p:nvPr/>
        </p:nvSpPr>
        <p:spPr bwMode="auto">
          <a:xfrm>
            <a:off x="5337280" y="3228997"/>
            <a:ext cx="1335953" cy="7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Forschung Entwicklung Innovation</a:t>
            </a:r>
          </a:p>
        </p:txBody>
      </p:sp>
      <p:sp>
        <p:nvSpPr>
          <p:cNvPr id="38" name="Line 22"/>
          <p:cNvSpPr>
            <a:spLocks noChangeAspect="1" noChangeShapeType="1"/>
          </p:cNvSpPr>
          <p:nvPr/>
        </p:nvSpPr>
        <p:spPr bwMode="auto">
          <a:xfrm flipH="1" flipV="1">
            <a:off x="7705700" y="1603332"/>
            <a:ext cx="548508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>
            <a:noAutofit/>
          </a:bodyPr>
          <a:lstStyle/>
          <a:p>
            <a:endParaRPr lang="de-DE"/>
          </a:p>
        </p:txBody>
      </p:sp>
      <p:cxnSp>
        <p:nvCxnSpPr>
          <p:cNvPr id="42" name="Gerade Verbindung 41"/>
          <p:cNvCxnSpPr/>
          <p:nvPr/>
        </p:nvCxnSpPr>
        <p:spPr>
          <a:xfrm>
            <a:off x="4737034" y="1991610"/>
            <a:ext cx="215316" cy="117123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flipH="1">
            <a:off x="7961633" y="3345336"/>
            <a:ext cx="102946" cy="222146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flipH="1">
            <a:off x="7639594" y="4782450"/>
            <a:ext cx="593146" cy="1058847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10"/>
          <p:cNvSpPr>
            <a:spLocks noChangeAspect="1" noChangeArrowheads="1"/>
          </p:cNvSpPr>
          <p:nvPr/>
        </p:nvSpPr>
        <p:spPr bwMode="auto">
          <a:xfrm>
            <a:off x="10372962" y="1477332"/>
            <a:ext cx="1360651" cy="252000"/>
          </a:xfrm>
          <a:prstGeom prst="rect">
            <a:avLst/>
          </a:prstGeom>
          <a:solidFill>
            <a:srgbClr val="C3B8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eaLnBrk="0" hangingPunct="0"/>
            <a:r>
              <a:rPr lang="cs-CZ" sz="1200" b="1" noProof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Informace</a:t>
            </a:r>
            <a:endParaRPr lang="de-DE" sz="12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343229" y="1814959"/>
            <a:ext cx="1729522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informace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aktuálních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nadcházejících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výběrových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 a o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žádostech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</a:t>
            </a:r>
            <a:endParaRPr lang="de-DE" sz="10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tematický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lobbing</a:t>
            </a:r>
            <a:endParaRPr lang="de-DE" sz="10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0"/>
          <p:cNvSpPr>
            <a:spLocks noChangeAspect="1" noChangeArrowheads="1"/>
          </p:cNvSpPr>
          <p:nvPr/>
        </p:nvSpPr>
        <p:spPr bwMode="auto">
          <a:xfrm>
            <a:off x="10372962" y="3132469"/>
            <a:ext cx="1360651" cy="252000"/>
          </a:xfrm>
          <a:prstGeom prst="rect">
            <a:avLst/>
          </a:prstGeom>
          <a:solidFill>
            <a:srgbClr val="C3B8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>
            <a:noAutofit/>
          </a:bodyPr>
          <a:lstStyle/>
          <a:p>
            <a:pPr eaLnBrk="0" hangingPunct="0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Poradenství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de-DE" sz="12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0343229" y="3470113"/>
            <a:ext cx="1889396" cy="1244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obecné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poradenství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poradenství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výběrových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jakož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zařazení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projektových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záměrů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vhodných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programů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10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10"/>
          <p:cNvSpPr>
            <a:spLocks noChangeAspect="1" noChangeArrowheads="1"/>
          </p:cNvSpPr>
          <p:nvPr/>
        </p:nvSpPr>
        <p:spPr bwMode="auto">
          <a:xfrm>
            <a:off x="10368951" y="4729484"/>
            <a:ext cx="1360651" cy="252000"/>
          </a:xfrm>
          <a:prstGeom prst="rect">
            <a:avLst/>
          </a:prstGeom>
          <a:solidFill>
            <a:srgbClr val="C3B8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>
            <a:noAutofit/>
          </a:bodyPr>
          <a:lstStyle/>
          <a:p>
            <a:pPr eaLnBrk="0" hangingPunct="0"/>
            <a:r>
              <a:rPr lang="cs-C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odpora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aplikace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de-DE" sz="12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343177" y="5072359"/>
            <a:ext cx="1729574" cy="1288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asistence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během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celého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procesu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žádosti</a:t>
            </a:r>
            <a:endParaRPr lang="de-DE" sz="10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poskytování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call-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specifických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10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vyhledávání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partnerů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spolupráci</a:t>
            </a:r>
            <a:endParaRPr lang="de-DE" sz="10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10"/>
          <p:cNvSpPr>
            <a:spLocks noChangeAspect="1" noChangeArrowheads="1"/>
          </p:cNvSpPr>
          <p:nvPr/>
        </p:nvSpPr>
        <p:spPr bwMode="auto">
          <a:xfrm>
            <a:off x="257533" y="1606486"/>
            <a:ext cx="1360651" cy="252000"/>
          </a:xfrm>
          <a:prstGeom prst="rect">
            <a:avLst/>
          </a:prstGeom>
          <a:solidFill>
            <a:srgbClr val="C3B8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>
            <a:noAutofit/>
          </a:bodyPr>
          <a:lstStyle/>
          <a:p>
            <a:pPr eaLnBrk="0" hangingPunct="0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Projektové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řízení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de-DE" sz="12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0"/>
          <p:cNvSpPr>
            <a:spLocks noChangeAspect="1" noChangeArrowheads="1"/>
          </p:cNvSpPr>
          <p:nvPr/>
        </p:nvSpPr>
        <p:spPr bwMode="auto">
          <a:xfrm>
            <a:off x="257533" y="4561407"/>
            <a:ext cx="1360651" cy="252000"/>
          </a:xfrm>
          <a:prstGeom prst="rect">
            <a:avLst/>
          </a:prstGeom>
          <a:solidFill>
            <a:srgbClr val="C3B8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t">
            <a:noAutofit/>
          </a:bodyPr>
          <a:lstStyle/>
          <a:p>
            <a:pPr eaLnBrk="0" hangingPunct="0"/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Realizace</a:t>
            </a:r>
            <a:r>
              <a:rPr 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de-D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endParaRPr lang="de-DE" sz="1200" b="1" noProof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0051" y="1911242"/>
            <a:ext cx="182098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administrativní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projektů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mezinárodních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projektech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semináře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školení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účastníky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projektu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zaměstnance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financované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třetí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stranou</a:t>
            </a:r>
            <a:endParaRPr lang="de-DE" sz="10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 pro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dotazy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týkající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projektů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</a:t>
            </a:r>
            <a:r>
              <a:rPr lang="cs-CZ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Servisní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agentura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řízení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projektů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íření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informací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vztahy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GB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veřejností</a:t>
            </a:r>
            <a:r>
              <a:rPr lang="en-GB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de-DE" sz="10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projekty</a:t>
            </a:r>
            <a:r>
              <a:rPr lang="de-DE" sz="10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</a:t>
            </a:r>
            <a:endParaRPr lang="de-DE" sz="10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3983" y="4922876"/>
            <a:ext cx="1819201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podpora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přípravy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smlouvy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až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její</a:t>
            </a: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uzavření</a:t>
            </a:r>
            <a:endParaRPr lang="de-DE" sz="1100" dirty="0">
              <a:solidFill>
                <a:srgbClr val="0064A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omoc</a:t>
            </a:r>
            <a:r>
              <a:rPr lang="en-GB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GB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finančními</a:t>
            </a:r>
            <a:r>
              <a:rPr lang="en-GB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organizačními</a:t>
            </a:r>
            <a:r>
              <a:rPr lang="en-GB" sz="1100" dirty="0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0064A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otázkami</a:t>
            </a:r>
            <a:endParaRPr lang="de-DE" sz="1100" dirty="0">
              <a:solidFill>
                <a:srgbClr val="0064A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60075" y="3880709"/>
            <a:ext cx="20808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de-DE" sz="1400" b="1" i="0" u="none" strike="noStrike" cap="none" normalizeH="0" baseline="0" dirty="0">
                <a:ln>
                  <a:noFill/>
                </a:ln>
                <a:solidFill>
                  <a:srgbClr val="C3B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de-DE" sz="1400" b="1" i="0" u="none" strike="noStrike" cap="none" normalizeH="0" baseline="0" dirty="0">
                <a:ln>
                  <a:noFill/>
                </a:ln>
                <a:solidFill>
                  <a:srgbClr val="C3B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Vývoj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de-DE" sz="1400" b="1" i="0" u="none" strike="noStrike" cap="none" normalizeH="0" baseline="0" dirty="0">
                <a:ln>
                  <a:noFill/>
                </a:ln>
                <a:solidFill>
                  <a:srgbClr val="C3B8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Inovace </a:t>
            </a:r>
          </a:p>
        </p:txBody>
      </p:sp>
    </p:spTree>
    <p:extLst>
      <p:ext uri="{BB962C8B-B14F-4D97-AF65-F5344CB8AC3E}">
        <p14:creationId xmlns:p14="http://schemas.microsoft.com/office/powerpoint/2010/main" val="174947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Fachbereich Umwelt, Energie &amp; Bioökonomie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F6C26-2A34-C64B-A940-8D6BCA29AD1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667332" y="2399093"/>
            <a:ext cx="2366962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de-DE" sz="12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Dr. Thomas </a:t>
            </a:r>
            <a:r>
              <a:rPr lang="de-DE" sz="900" b="1" dirty="0" err="1">
                <a:solidFill>
                  <a:srgbClr val="4D4D4D"/>
                </a:solidFill>
              </a:rPr>
              <a:t>Ammerl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Fachbereichsleiter 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2"/>
              </a:rPr>
              <a:t>ammerl@bayfor.org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900" dirty="0">
              <a:solidFill>
                <a:srgbClr val="7F7F7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flipH="1">
            <a:off x="619732" y="4458968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flipH="1">
            <a:off x="609600" y="5805343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flipH="1">
            <a:off x="619732" y="3119757"/>
            <a:ext cx="8229600" cy="1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0">
                <a:srgbClr val="9FD4D7"/>
              </a:gs>
              <a:gs pos="100000">
                <a:srgbClr val="003053"/>
              </a:gs>
            </a:gsLst>
            <a:lin ang="10800000" scaled="1"/>
            <a:tileRect/>
          </a:gra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/>
          <a:srcRect l="11600" r="8313"/>
          <a:stretch>
            <a:fillRect/>
          </a:stretch>
        </p:blipFill>
        <p:spPr bwMode="auto">
          <a:xfrm>
            <a:off x="703989" y="1954630"/>
            <a:ext cx="742824" cy="10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b="6337"/>
          <a:stretch>
            <a:fillRect/>
          </a:stretch>
        </p:blipFill>
        <p:spPr bwMode="auto">
          <a:xfrm>
            <a:off x="3295135" y="4729483"/>
            <a:ext cx="891526" cy="9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4340665" y="5055715"/>
            <a:ext cx="1476000" cy="57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A. Marcus Kratschke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Standort Nürnberg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5"/>
              </a:rPr>
              <a:t>kratschke@bayfor.org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900" dirty="0">
              <a:solidFill>
                <a:srgbClr val="7F7F7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36941" y="3852276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Agustina </a:t>
            </a:r>
            <a:r>
              <a:rPr lang="de-DE" sz="900" b="1" dirty="0" err="1">
                <a:solidFill>
                  <a:srgbClr val="4D4D4D"/>
                </a:solidFill>
              </a:rPr>
              <a:t>Gualdoni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gualdoni@bayfor.org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5" y="3299707"/>
            <a:ext cx="749300" cy="9652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7229126" y="3856195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A. Susanne Hirschmann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hIrschmann@bayfor.org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10966" r="5668" b="-67"/>
          <a:stretch/>
        </p:blipFill>
        <p:spPr>
          <a:xfrm flipH="1">
            <a:off x="6305607" y="3232551"/>
            <a:ext cx="864000" cy="10440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58173" y="5193029"/>
            <a:ext cx="1476000" cy="4129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Sebastian </a:t>
            </a:r>
            <a:r>
              <a:rPr lang="de-DE" sz="900" b="1" dirty="0" err="1">
                <a:solidFill>
                  <a:srgbClr val="4D4D4D"/>
                </a:solidFill>
              </a:rPr>
              <a:t>Kägler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9"/>
              </a:rPr>
              <a:t>kaegler@bayfor.org</a:t>
            </a:r>
            <a:r>
              <a:rPr lang="de-DE" sz="900" dirty="0">
                <a:solidFill>
                  <a:srgbClr val="4D4D4D"/>
                </a:solidFill>
              </a:rPr>
              <a:t> </a:t>
            </a: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7138"/>
          <a:stretch/>
        </p:blipFill>
        <p:spPr>
          <a:xfrm>
            <a:off x="681201" y="4713715"/>
            <a:ext cx="721364" cy="918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204537" y="5242056"/>
            <a:ext cx="1869695" cy="4116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900" b="1" dirty="0"/>
              <a:t>M. A. Susanne Reichenbach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 Referentin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11"/>
              </a:rPr>
              <a:t>reichenbach@bayfor.org</a:t>
            </a:r>
            <a:endParaRPr lang="de-DE" sz="900" dirty="0">
              <a:solidFill>
                <a:srgbClr val="4D4D4D"/>
              </a:solidFill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07" y="4680273"/>
            <a:ext cx="740214" cy="97502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3" y="3171925"/>
            <a:ext cx="822235" cy="1126767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558355" y="3856195"/>
            <a:ext cx="1548000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DE" sz="900" b="1" dirty="0">
                <a:solidFill>
                  <a:srgbClr val="4D4D4D"/>
                </a:solidFill>
              </a:rPr>
              <a:t>M. Sc. Sebastian </a:t>
            </a:r>
            <a:r>
              <a:rPr lang="de-DE" sz="900" b="1" dirty="0" err="1">
                <a:solidFill>
                  <a:srgbClr val="4D4D4D"/>
                </a:solidFill>
              </a:rPr>
              <a:t>Botzler</a:t>
            </a:r>
            <a:endParaRPr lang="de-DE" sz="900" b="1" dirty="0">
              <a:solidFill>
                <a:srgbClr val="4D4D4D"/>
              </a:solidFill>
            </a:endParaRP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</a:rPr>
              <a:t>Wissenschaftlicher Referent</a:t>
            </a:r>
          </a:p>
          <a:p>
            <a:pPr>
              <a:spcBef>
                <a:spcPts val="0"/>
              </a:spcBef>
            </a:pPr>
            <a:r>
              <a:rPr lang="de-DE" sz="900" dirty="0">
                <a:solidFill>
                  <a:srgbClr val="4D4D4D"/>
                </a:solidFill>
                <a:hlinkClick r:id="rId6"/>
              </a:rPr>
              <a:t>botzler@bayfor.org</a:t>
            </a:r>
            <a:endParaRPr lang="de-DE" sz="900" dirty="0">
              <a:solidFill>
                <a:srgbClr val="7F7F7F"/>
              </a:solidFill>
            </a:endParaRPr>
          </a:p>
          <a:p>
            <a:endParaRPr lang="de-DE" sz="1200" dirty="0">
              <a:solidFill>
                <a:srgbClr val="7F7F7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34368" y="2707706"/>
            <a:ext cx="1567801" cy="306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</a:t>
            </a:r>
            <a:r>
              <a:rPr lang="en-GB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oddělení</a:t>
            </a:r>
            <a:endParaRPr lang="de-DE" sz="14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9074232" y="4298692"/>
            <a:ext cx="1497526" cy="989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Věd</a:t>
            </a:r>
            <a:r>
              <a:rPr lang="cs-CZ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ečtí</a:t>
            </a:r>
            <a:r>
              <a:rPr lang="en-GB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4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5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588433" y="2693987"/>
            <a:ext cx="7562144" cy="1470025"/>
          </a:xfrm>
        </p:spPr>
        <p:txBody>
          <a:bodyPr/>
          <a:lstStyle/>
          <a:p>
            <a:r>
              <a:rPr lang="de-DE" dirty="0"/>
              <a:t>Fördermöglichkeiten für </a:t>
            </a:r>
            <a:br>
              <a:rPr lang="de-DE" dirty="0"/>
            </a:br>
            <a:r>
              <a:rPr lang="de-DE" dirty="0"/>
              <a:t>Öffentliche Einrichtungen</a:t>
            </a:r>
            <a:br>
              <a:rPr lang="cs-CZ" dirty="0"/>
            </a:br>
            <a:r>
              <a:rPr lang="en-GB" dirty="0" err="1">
                <a:solidFill>
                  <a:srgbClr val="C3B800"/>
                </a:solidFill>
              </a:rPr>
              <a:t>Možnosti</a:t>
            </a:r>
            <a:r>
              <a:rPr lang="en-GB" dirty="0">
                <a:solidFill>
                  <a:srgbClr val="C3B800"/>
                </a:solidFill>
              </a:rPr>
              <a:t> </a:t>
            </a:r>
            <a:r>
              <a:rPr lang="en-GB" dirty="0" err="1">
                <a:solidFill>
                  <a:srgbClr val="C3B800"/>
                </a:solidFill>
              </a:rPr>
              <a:t>financování</a:t>
            </a:r>
            <a:r>
              <a:rPr lang="en-GB" dirty="0">
                <a:solidFill>
                  <a:srgbClr val="C3B800"/>
                </a:solidFill>
              </a:rPr>
              <a:t> pro </a:t>
            </a:r>
            <a:br>
              <a:rPr lang="de-DE" dirty="0">
                <a:solidFill>
                  <a:srgbClr val="C3B800"/>
                </a:solidFill>
              </a:rPr>
            </a:br>
            <a:r>
              <a:rPr lang="cs-CZ" dirty="0" err="1">
                <a:solidFill>
                  <a:srgbClr val="C3B800"/>
                </a:solidFill>
              </a:rPr>
              <a:t>v</a:t>
            </a:r>
            <a:r>
              <a:rPr lang="en-GB" dirty="0" err="1">
                <a:solidFill>
                  <a:srgbClr val="C3B800"/>
                </a:solidFill>
              </a:rPr>
              <a:t>eřejné</a:t>
            </a:r>
            <a:r>
              <a:rPr lang="en-GB" dirty="0">
                <a:solidFill>
                  <a:srgbClr val="C3B800"/>
                </a:solidFill>
              </a:rPr>
              <a:t> </a:t>
            </a:r>
            <a:r>
              <a:rPr lang="en-GB" dirty="0" err="1">
                <a:solidFill>
                  <a:srgbClr val="C3B800"/>
                </a:solidFill>
              </a:rPr>
              <a:t>instituce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27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5124906" y="3521776"/>
            <a:ext cx="960312" cy="2754782"/>
          </a:xfrm>
          <a:prstGeom prst="rect">
            <a:avLst/>
          </a:prstGeom>
          <a:solidFill>
            <a:srgbClr val="C3B8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609600" y="3521776"/>
            <a:ext cx="4621860" cy="518814"/>
          </a:xfrm>
          <a:prstGeom prst="rect">
            <a:avLst/>
          </a:prstGeom>
          <a:solidFill>
            <a:srgbClr val="C3B800"/>
          </a:solidFill>
          <a:ln w="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633707"/>
            <a:ext cx="10972800" cy="889000"/>
          </a:xfrm>
        </p:spPr>
        <p:txBody>
          <a:bodyPr/>
          <a:lstStyle/>
          <a:p>
            <a:r>
              <a:rPr lang="de-DE" dirty="0"/>
              <a:t>Interreg B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09600" y="1274728"/>
            <a:ext cx="10972800" cy="395957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4 Programmräume mit Bayerischer Beteiligung:</a:t>
            </a:r>
            <a:br>
              <a:rPr lang="de-DE" dirty="0"/>
            </a:br>
            <a:endParaRPr lang="de-DE" dirty="0"/>
          </a:p>
          <a:p>
            <a:r>
              <a:rPr lang="de-DE" dirty="0"/>
              <a:t>Alpenraum</a:t>
            </a:r>
          </a:p>
          <a:p>
            <a:r>
              <a:rPr lang="de-DE" dirty="0"/>
              <a:t>Donauraum</a:t>
            </a:r>
          </a:p>
          <a:p>
            <a:r>
              <a:rPr lang="de-DE" dirty="0"/>
              <a:t>Mitteleuropa</a:t>
            </a:r>
          </a:p>
          <a:p>
            <a:r>
              <a:rPr lang="de-DE" dirty="0"/>
              <a:t>Nordwesteuropa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91" y="1274728"/>
            <a:ext cx="4122350" cy="4750715"/>
          </a:xfrm>
          <a:prstGeom prst="rect">
            <a:avLst/>
          </a:prstGeom>
        </p:spPr>
      </p:pic>
      <p:pic>
        <p:nvPicPr>
          <p:cNvPr id="8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45655"/>
            <a:ext cx="4542118" cy="223090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58161" y="1658040"/>
            <a:ext cx="4062331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GB" sz="16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programové</a:t>
            </a:r>
            <a:r>
              <a:rPr lang="en-GB" sz="16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oblasti</a:t>
            </a:r>
            <a:r>
              <a:rPr lang="en-GB" sz="16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GB" sz="16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účastí</a:t>
            </a:r>
            <a:r>
              <a:rPr lang="en-GB" sz="1600" b="1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Bavorska</a:t>
            </a:r>
            <a:endParaRPr lang="de-DE" sz="1600" b="1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58161" y="2057187"/>
            <a:ext cx="304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Alpine Space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Danube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Central Europe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North-West Europe</a:t>
            </a:r>
            <a:endParaRPr lang="de-DE" sz="16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09600" y="3773340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</a:rPr>
              <a:t>Politické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</a:rPr>
              <a:t>cíle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de-DE" sz="900" dirty="0"/>
          </a:p>
        </p:txBody>
      </p:sp>
      <p:sp>
        <p:nvSpPr>
          <p:cNvPr id="13" name="Rechteck 12"/>
          <p:cNvSpPr/>
          <p:nvPr/>
        </p:nvSpPr>
        <p:spPr>
          <a:xfrm>
            <a:off x="1648550" y="3596517"/>
            <a:ext cx="588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</a:rPr>
              <a:t>Alpine Space</a:t>
            </a:r>
            <a:endParaRPr lang="de-DE" sz="900" dirty="0"/>
          </a:p>
        </p:txBody>
      </p:sp>
      <p:sp>
        <p:nvSpPr>
          <p:cNvPr id="14" name="Rechteck 13"/>
          <p:cNvSpPr/>
          <p:nvPr/>
        </p:nvSpPr>
        <p:spPr>
          <a:xfrm>
            <a:off x="2187242" y="3604714"/>
            <a:ext cx="638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</a:rPr>
              <a:t>Danube Region </a:t>
            </a:r>
            <a:endParaRPr lang="de-DE" sz="900" dirty="0"/>
          </a:p>
        </p:txBody>
      </p:sp>
      <p:sp>
        <p:nvSpPr>
          <p:cNvPr id="15" name="Rechteck 14"/>
          <p:cNvSpPr/>
          <p:nvPr/>
        </p:nvSpPr>
        <p:spPr>
          <a:xfrm>
            <a:off x="2846821" y="3614006"/>
            <a:ext cx="556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</a:rPr>
              <a:t>Central Europe</a:t>
            </a:r>
            <a:endParaRPr lang="de-DE" sz="900" dirty="0"/>
          </a:p>
        </p:txBody>
      </p:sp>
      <p:sp>
        <p:nvSpPr>
          <p:cNvPr id="16" name="Rechteck 15"/>
          <p:cNvSpPr/>
          <p:nvPr/>
        </p:nvSpPr>
        <p:spPr>
          <a:xfrm>
            <a:off x="3364404" y="3544756"/>
            <a:ext cx="5738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</a:rPr>
              <a:t>North </a:t>
            </a:r>
            <a:r>
              <a:rPr lang="de-DE" sz="900" dirty="0" err="1">
                <a:latin typeface="Arial" panose="020B0604020202020204" pitchFamily="34" charset="0"/>
              </a:rPr>
              <a:t>sea</a:t>
            </a:r>
            <a:r>
              <a:rPr lang="de-DE" sz="900" dirty="0">
                <a:latin typeface="Arial" panose="020B060402020202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</a:rPr>
              <a:t>region</a:t>
            </a:r>
            <a:endParaRPr lang="de-DE" sz="900" dirty="0"/>
          </a:p>
        </p:txBody>
      </p:sp>
      <p:sp>
        <p:nvSpPr>
          <p:cNvPr id="17" name="Rechteck 16"/>
          <p:cNvSpPr/>
          <p:nvPr/>
        </p:nvSpPr>
        <p:spPr>
          <a:xfrm>
            <a:off x="3930585" y="3564282"/>
            <a:ext cx="628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</a:rPr>
              <a:t>North-West Europe</a:t>
            </a:r>
            <a:endParaRPr lang="de-DE" sz="900" dirty="0"/>
          </a:p>
        </p:txBody>
      </p:sp>
      <p:sp>
        <p:nvSpPr>
          <p:cNvPr id="18" name="Rechteck 17"/>
          <p:cNvSpPr/>
          <p:nvPr/>
        </p:nvSpPr>
        <p:spPr>
          <a:xfrm>
            <a:off x="4552777" y="3559337"/>
            <a:ext cx="643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</a:rPr>
              <a:t>Baltic </a:t>
            </a:r>
            <a:r>
              <a:rPr lang="de-DE" sz="900" dirty="0" err="1">
                <a:latin typeface="Arial" panose="020B0604020202020204" pitchFamily="34" charset="0"/>
                <a:ea typeface="Calibri" panose="020F0502020204030204" pitchFamily="34" charset="0"/>
              </a:rPr>
              <a:t>sea</a:t>
            </a:r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de-DE" sz="900" dirty="0" err="1">
                <a:latin typeface="Arial" panose="020B0604020202020204" pitchFamily="34" charset="0"/>
                <a:ea typeface="Calibri" panose="020F0502020204030204" pitchFamily="34" charset="0"/>
              </a:rPr>
              <a:t>region</a:t>
            </a:r>
            <a:endParaRPr lang="de-DE" sz="900" dirty="0"/>
          </a:p>
        </p:txBody>
      </p:sp>
      <p:sp>
        <p:nvSpPr>
          <p:cNvPr id="19" name="Rechteck 18"/>
          <p:cNvSpPr/>
          <p:nvPr/>
        </p:nvSpPr>
        <p:spPr>
          <a:xfrm>
            <a:off x="5101908" y="4295417"/>
            <a:ext cx="947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InteligentnějšíEvropa</a:t>
            </a:r>
            <a:endParaRPr lang="de-DE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101908" y="470333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Zelenější</a:t>
            </a: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CO2</a:t>
            </a: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chudší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Evropa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088102" y="5121247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Propojenější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Evropa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095127" y="5490579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Sociálnější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Evropa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124474" y="5805182"/>
            <a:ext cx="960744" cy="52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9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Lepší</a:t>
            </a: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governance</a:t>
            </a:r>
            <a:r>
              <a:rPr lang="cs-CZ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(ISO)</a:t>
            </a:r>
            <a:endParaRPr lang="de-DE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3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Horizon Europe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09600" y="2065867"/>
            <a:ext cx="5772912" cy="3959576"/>
          </a:xfrm>
        </p:spPr>
        <p:txBody>
          <a:bodyPr/>
          <a:lstStyle/>
          <a:p>
            <a:r>
              <a:rPr lang="de-DE" dirty="0"/>
              <a:t>Horizon Europe startete am 1. Januar 2021. </a:t>
            </a:r>
          </a:p>
          <a:p>
            <a:r>
              <a:rPr lang="de-DE" dirty="0"/>
              <a:t>Dauer: 7 Jahre (2021-2027).</a:t>
            </a:r>
          </a:p>
          <a:p>
            <a:r>
              <a:rPr lang="de-DE" dirty="0"/>
              <a:t>Horizont Europa ist mit einem Budget von 95,5 Milliarden Euro das weltweit größte Forschungs- und Innovationsförderungsprogramm aller Zeiten.</a:t>
            </a:r>
          </a:p>
          <a:p>
            <a:r>
              <a:rPr lang="de-DE" dirty="0"/>
              <a:t>Fokus auf Kontinuität, weniger Bürokratie und einfachere Regeln.</a:t>
            </a:r>
          </a:p>
          <a:p>
            <a:r>
              <a:rPr lang="de-DE" dirty="0"/>
              <a:t>Teilnahme von Städten, Gemeinden wird häufig begrüßt, da dadurch Praxisnähe und Skalierung sichergestellt wird</a:t>
            </a:r>
          </a:p>
          <a:p>
            <a:r>
              <a:rPr lang="de-DE" dirty="0"/>
              <a:t>Besonders interessant für Städte:</a:t>
            </a:r>
          </a:p>
          <a:p>
            <a:pPr lvl="1"/>
            <a:r>
              <a:rPr lang="de-DE" dirty="0"/>
              <a:t>Cluster 5 – Klima, Energie und Mobilität</a:t>
            </a:r>
          </a:p>
          <a:p>
            <a:pPr lvl="1"/>
            <a:r>
              <a:rPr lang="de-DE" dirty="0"/>
              <a:t>Cluster 6 – Essen, Bioökonomie, Ressource, Landwirtschaft und Umwelt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7DA-7ABB-401C-A94A-BFB14E8D2B5B}" type="slidenum">
              <a:rPr lang="de-DE" smtClean="0"/>
              <a:t>9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096000" y="1964267"/>
            <a:ext cx="6096000" cy="41199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Horizon Europe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byl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zahájen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ledna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trvání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7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(2021-2027).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Horizon Europe je s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rozpočtem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95,5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miliardy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vůbec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největším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programem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financování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výzkumu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inovací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světě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Zaměření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kontinuitu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méně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byrokracie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jednodušší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pravidla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Účast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často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vítána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protože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zajišťuje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praktičnost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škálování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Zajímavé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zejména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 </a:t>
            </a:r>
            <a:r>
              <a:rPr lang="de-DE" sz="16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města</a:t>
            </a:r>
            <a:r>
              <a:rPr lang="de-DE" sz="16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16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Klastr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5 - Klima,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mobilita</a:t>
            </a:r>
            <a:endParaRPr lang="cs-CZ" sz="1400" dirty="0">
              <a:solidFill>
                <a:srgbClr val="C3B8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2390775" algn="l"/>
              </a:tabLst>
            </a:pP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Klastr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6 -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Potraviny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bioekonomika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zdroje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zemědělství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životní</a:t>
            </a:r>
            <a:r>
              <a:rPr lang="de-DE" sz="1400" dirty="0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C3B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prostředí</a:t>
            </a:r>
            <a:endParaRPr lang="de-DE" sz="1400" dirty="0">
              <a:solidFill>
                <a:srgbClr val="C3B8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62885"/>
      </p:ext>
    </p:extLst>
  </p:cSld>
  <p:clrMapOvr>
    <a:masterClrMapping/>
  </p:clrMapOvr>
</p:sld>
</file>

<file path=ppt/theme/theme1.xml><?xml version="1.0" encoding="utf-8"?>
<a:theme xmlns:a="http://schemas.openxmlformats.org/drawingml/2006/main" name="BayFOR-Master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4A5"/>
      </a:hlink>
      <a:folHlink>
        <a:srgbClr val="0064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/>
            </a:gs>
            <a:gs pos="0">
              <a:srgbClr val="9FD4D7"/>
            </a:gs>
            <a:gs pos="100000">
              <a:srgbClr val="003053"/>
            </a:gs>
          </a:gsLst>
          <a:lin ang="10800000" scaled="1"/>
          <a:tileRect/>
        </a:gradFill>
        <a:ln w="0" cmpd="sng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0" tIns="0" rIns="0" bIns="0">
        <a:spAutoFit/>
      </a:bodyPr>
      <a:lstStyle>
        <a:defPPr>
          <a:spcBef>
            <a:spcPts val="600"/>
          </a:spcBef>
          <a:spcAft>
            <a:spcPts val="600"/>
          </a:spcAft>
          <a:defRPr sz="800" dirty="0">
            <a:solidFill>
              <a:srgbClr val="7F7F7F"/>
            </a:solidFill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2600</Words>
  <Application>Microsoft Office PowerPoint</Application>
  <PresentationFormat>Breitbild</PresentationFormat>
  <Paragraphs>420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Arial Unicode MS</vt:lpstr>
      <vt:lpstr>ＭＳ Ｐゴシック</vt:lpstr>
      <vt:lpstr>ＭＳ Ｐゴシック</vt:lpstr>
      <vt:lpstr>SimSun</vt:lpstr>
      <vt:lpstr>Arial</vt:lpstr>
      <vt:lpstr>Blogger Sans</vt:lpstr>
      <vt:lpstr>Calibri</vt:lpstr>
      <vt:lpstr>Lucida Grande</vt:lpstr>
      <vt:lpstr>Symbol</vt:lpstr>
      <vt:lpstr>Times New Roman</vt:lpstr>
      <vt:lpstr>Wingdings</vt:lpstr>
      <vt:lpstr>ヒラギノ角ゴ Pro W3</vt:lpstr>
      <vt:lpstr>BayFOR-Master</vt:lpstr>
      <vt:lpstr>PowerPoint-Präsentation</vt:lpstr>
      <vt:lpstr>PowerPoint-Präsentation</vt:lpstr>
      <vt:lpstr> Die Arbeit der Bayerischen Forschungsallianz   Práce Bavorské výzkumné aliance  </vt:lpstr>
      <vt:lpstr>PowerPoint-Präsentation</vt:lpstr>
      <vt:lpstr>BayFOR als „Full-Service-Provider“</vt:lpstr>
      <vt:lpstr>Fachbereich Umwelt, Energie &amp; Bioökonomie</vt:lpstr>
      <vt:lpstr>Fördermöglichkeiten für  Öffentliche Einrichtungen Možnosti financování pro  veřejné instituce    </vt:lpstr>
      <vt:lpstr>Interreg B</vt:lpstr>
      <vt:lpstr>Horizon Europe</vt:lpstr>
      <vt:lpstr>LIFE</vt:lpstr>
      <vt:lpstr>EU Urban Initiative (URBACT, JPI Urban Europe, UIA)</vt:lpstr>
      <vt:lpstr>Andere Initiativen, die Fördermittel und Zusammenarbeit anbieten </vt:lpstr>
      <vt:lpstr>Bedenken</vt:lpstr>
      <vt:lpstr>Chancen</vt:lpstr>
      <vt:lpstr>Chancen</vt:lpstr>
      <vt:lpstr>Dachorganisationen   Zastřešující organizace </vt:lpstr>
      <vt:lpstr>Veranstaltungen    Akce </vt:lpstr>
      <vt:lpstr>Lenk, Kommunity</vt:lpstr>
      <vt:lpstr> Praxisbeispiele </vt:lpstr>
      <vt:lpstr>                </vt:lpstr>
      <vt:lpstr>                </vt:lpstr>
      <vt:lpstr>PowerPoint-Präsentation</vt:lpstr>
      <vt:lpstr>PowerPoint-Präsentation</vt:lpstr>
    </vt:vector>
  </TitlesOfParts>
  <Company>Bayerische Forschungsallianz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Tudman</dc:creator>
  <cp:lastModifiedBy>Robert Jodlbauer Euregio Egrensis</cp:lastModifiedBy>
  <cp:revision>1048</cp:revision>
  <cp:lastPrinted>2020-11-10T06:26:22Z</cp:lastPrinted>
  <dcterms:created xsi:type="dcterms:W3CDTF">2012-09-28T07:21:43Z</dcterms:created>
  <dcterms:modified xsi:type="dcterms:W3CDTF">2022-09-28T07:05:07Z</dcterms:modified>
</cp:coreProperties>
</file>