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88" r:id="rId2"/>
    <p:sldId id="508" r:id="rId3"/>
    <p:sldId id="496" r:id="rId4"/>
    <p:sldId id="585" r:id="rId5"/>
    <p:sldId id="745" r:id="rId6"/>
    <p:sldId id="759" r:id="rId7"/>
    <p:sldId id="746" r:id="rId8"/>
    <p:sldId id="749" r:id="rId9"/>
    <p:sldId id="750" r:id="rId10"/>
    <p:sldId id="752" r:id="rId11"/>
    <p:sldId id="587" r:id="rId12"/>
    <p:sldId id="756" r:id="rId13"/>
    <p:sldId id="772" r:id="rId14"/>
    <p:sldId id="779" r:id="rId15"/>
    <p:sldId id="773" r:id="rId16"/>
    <p:sldId id="775" r:id="rId17"/>
    <p:sldId id="774" r:id="rId18"/>
    <p:sldId id="790" r:id="rId19"/>
    <p:sldId id="782" r:id="rId20"/>
    <p:sldId id="780" r:id="rId21"/>
    <p:sldId id="757" r:id="rId22"/>
    <p:sldId id="758" r:id="rId23"/>
    <p:sldId id="783" r:id="rId24"/>
    <p:sldId id="781" r:id="rId25"/>
    <p:sldId id="760" r:id="rId26"/>
    <p:sldId id="765" r:id="rId27"/>
    <p:sldId id="763" r:id="rId28"/>
    <p:sldId id="761" r:id="rId29"/>
    <p:sldId id="776" r:id="rId30"/>
    <p:sldId id="777" r:id="rId31"/>
    <p:sldId id="762" r:id="rId32"/>
    <p:sldId id="771" r:id="rId33"/>
    <p:sldId id="767" r:id="rId34"/>
    <p:sldId id="768" r:id="rId35"/>
    <p:sldId id="769" r:id="rId36"/>
    <p:sldId id="770" r:id="rId37"/>
    <p:sldId id="588" r:id="rId38"/>
    <p:sldId id="784" r:id="rId39"/>
    <p:sldId id="787" r:id="rId40"/>
    <p:sldId id="788" r:id="rId41"/>
    <p:sldId id="789" r:id="rId42"/>
    <p:sldId id="718" r:id="rId43"/>
  </p:sldIdLst>
  <p:sldSz cx="12192000" cy="6858000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tag Priska" initials="SON" lastIdx="5" clrIdx="3"/>
  <p:cmAuthor id="1" name="Huber" initials="H" lastIdx="1" clrIdx="1"/>
  <p:cmAuthor id="2" name="Marcus Kratschke" initials="MK" lastIdx="1" clrIdx="2">
    <p:extLst>
      <p:ext uri="{19B8F6BF-5375-455C-9EA6-DF929625EA0E}">
        <p15:presenceInfo xmlns:p15="http://schemas.microsoft.com/office/powerpoint/2012/main" userId="S-1-5-21-3943159603-2087111333-1746270500-3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5"/>
    <a:srgbClr val="7F7F7F"/>
    <a:srgbClr val="4D4D4D"/>
    <a:srgbClr val="000000"/>
    <a:srgbClr val="006491"/>
    <a:srgbClr val="FFFFFF"/>
    <a:srgbClr val="B8ADCD"/>
    <a:srgbClr val="C3B800"/>
    <a:srgbClr val="FFD000"/>
    <a:srgbClr val="E3C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30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94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271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8971F15-3FB8-7348-9085-F8E3B58BA04E}" type="datetime1">
              <a:rPr lang="de-DE" smtClean="0"/>
              <a:pPr/>
              <a:t>23.09.2022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C64F3A6-2A98-FA4B-95FA-A958989FD7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6DD3BB-C3D5-FE40-A91C-88310FE00733}" type="datetime1">
              <a:rPr lang="de-DE" smtClean="0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463548-61CB-F140-83D9-49C108EFD1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63548-61CB-F140-83D9-49C108EFD17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83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63548-61CB-F140-83D9-49C108EFD17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4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63548-61CB-F140-83D9-49C108EFD17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0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63548-61CB-F140-83D9-49C108EFD17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2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0" descr="Titelpp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52303" y="123568"/>
            <a:ext cx="6660863" cy="578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8433" y="2963334"/>
            <a:ext cx="7562144" cy="14700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2400" baseline="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 smtClean="0"/>
              <a:t>Veranstaltung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32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0" descr="Titel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53" y="1"/>
            <a:ext cx="6932713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8433" y="2963334"/>
            <a:ext cx="7562144" cy="14700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2400" baseline="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Veranstaltung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Andreas Blume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0" descr="Titelpp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60323" y="1"/>
            <a:ext cx="7352843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8433" y="2963334"/>
            <a:ext cx="7562144" cy="14700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2400" baseline="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 smtClean="0"/>
              <a:t>Veranstaltung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19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Inhalt einspaltig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5267"/>
            <a:ext cx="10972800" cy="88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065867"/>
            <a:ext cx="10972800" cy="3959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5113" indent="-265113">
              <a:spcBef>
                <a:spcPts val="600"/>
              </a:spcBef>
              <a:buFont typeface="Wingdings" pitchFamily="2" charset="2"/>
              <a:buChar char="§"/>
              <a:defRPr sz="1600" b="0" i="0">
                <a:solidFill>
                  <a:srgbClr val="4D4D4D"/>
                </a:solidFill>
                <a:latin typeface="Arial"/>
              </a:defRPr>
            </a:lvl1pPr>
            <a:lvl2pPr marL="468000" indent="-180000">
              <a:spcBef>
                <a:spcPts val="600"/>
              </a:spcBef>
              <a:buFont typeface="Wingdings" charset="2"/>
              <a:buChar char="§"/>
              <a:defRPr sz="1400">
                <a:solidFill>
                  <a:srgbClr val="4D4D4D"/>
                </a:solidFill>
                <a:latin typeface="Arial"/>
              </a:defRPr>
            </a:lvl2pPr>
            <a:lvl3pPr marL="648000" indent="-180000">
              <a:spcBef>
                <a:spcPts val="600"/>
              </a:spcBef>
              <a:buFont typeface="Arial"/>
              <a:buChar char="•"/>
              <a:defRPr sz="1400">
                <a:solidFill>
                  <a:srgbClr val="4D4D4D"/>
                </a:solidFill>
                <a:latin typeface="Arial"/>
              </a:defRPr>
            </a:lvl3pPr>
            <a:lvl4pPr marL="808038" indent="-180975">
              <a:spcBef>
                <a:spcPts val="600"/>
              </a:spcBef>
              <a:buFont typeface="Lucida Grande"/>
              <a:buChar char="−"/>
              <a:defRPr sz="1400">
                <a:solidFill>
                  <a:srgbClr val="4D4D4D"/>
                </a:solidFill>
                <a:latin typeface="Arial"/>
              </a:defRPr>
            </a:lvl4pPr>
            <a:lvl5pPr marL="989013" indent="-180975">
              <a:spcBef>
                <a:spcPts val="600"/>
              </a:spcBef>
              <a:buFont typeface="Symbol" charset="2"/>
              <a:buChar char="-"/>
              <a:defRPr sz="1400">
                <a:solidFill>
                  <a:srgbClr val="4D4D4D"/>
                </a:solidFill>
                <a:latin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feld 10"/>
          <p:cNvSpPr txBox="1"/>
          <p:nvPr userDrawn="1"/>
        </p:nvSpPr>
        <p:spPr bwMode="auto">
          <a:xfrm>
            <a:off x="10784417" y="6441817"/>
            <a:ext cx="266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| 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93726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ußzeilenplatzhalter 44"/>
          <p:cNvSpPr txBox="1">
            <a:spLocks/>
          </p:cNvSpPr>
          <p:nvPr userDrawn="1"/>
        </p:nvSpPr>
        <p:spPr>
          <a:xfrm>
            <a:off x="2236801" y="6356351"/>
            <a:ext cx="7067551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Energiewende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und EU </a:t>
            </a:r>
            <a:r>
              <a:rPr lang="en-US" sz="1200" kern="1200" baseline="0" noProof="0" dirty="0" err="1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Förderung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0803467" y="6354763"/>
            <a:ext cx="77893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7DD3-4590-4C06-9B23-2CFFE1BC8B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94488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EFACD-FB8F-440A-AEB6-BFE92AA33DF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5267"/>
            <a:ext cx="10972800" cy="88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065867"/>
            <a:ext cx="10972800" cy="39956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 typeface="Lucida Grande"/>
              <a:buNone/>
              <a:defRPr sz="1600" b="0" i="0">
                <a:solidFill>
                  <a:srgbClr val="4D4D4D"/>
                </a:solidFill>
                <a:latin typeface="Arial"/>
              </a:defRPr>
            </a:lvl1pPr>
            <a:lvl2pPr marL="468000" indent="-180000">
              <a:spcBef>
                <a:spcPts val="600"/>
              </a:spcBef>
              <a:buFont typeface="Wingdings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2pPr>
            <a:lvl3pPr marL="648000" indent="-180000">
              <a:spcBef>
                <a:spcPts val="600"/>
              </a:spcBef>
              <a:buFont typeface="Arial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3pPr>
            <a:lvl4pPr marL="900000" indent="-216000">
              <a:spcBef>
                <a:spcPts val="600"/>
              </a:spcBef>
              <a:buFont typeface="Lucida Grande"/>
              <a:buChar char="−"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4pPr>
            <a:lvl5pPr marL="1159200" indent="-288000">
              <a:spcBef>
                <a:spcPts val="600"/>
              </a:spcBef>
              <a:buFont typeface="Symbol" charset="2"/>
              <a:buChar char="-"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 bwMode="auto">
          <a:xfrm>
            <a:off x="10784417" y="6441817"/>
            <a:ext cx="266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| 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10803467" y="6354763"/>
            <a:ext cx="77893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7DD3-4590-4C06-9B23-2CFFE1BC8B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94488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EFACD-FB8F-440A-AEB6-BFE92AA33DF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Energiewende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und EU </a:t>
            </a:r>
            <a:r>
              <a:rPr lang="en-US" sz="1200" kern="1200" baseline="0" noProof="0" dirty="0" err="1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Förderung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5267"/>
            <a:ext cx="10972800" cy="88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1" y="2065868"/>
            <a:ext cx="5295900" cy="3880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600" b="0" i="0">
                <a:solidFill>
                  <a:srgbClr val="4D4D4D"/>
                </a:solidFill>
                <a:latin typeface="Arial"/>
              </a:defRPr>
            </a:lvl1pPr>
            <a:lvl2pPr marL="446088" indent="-180975">
              <a:spcBef>
                <a:spcPts val="600"/>
              </a:spcBef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2pPr>
            <a:lvl3pPr marL="627063" indent="-180975">
              <a:spcBef>
                <a:spcPts val="600"/>
              </a:spcBef>
              <a:buFont typeface="Arial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3pPr>
            <a:lvl4pPr marL="808038" indent="-180975">
              <a:spcBef>
                <a:spcPts val="600"/>
              </a:spcBef>
              <a:buFont typeface="Lucida Grande"/>
              <a:buChar char="−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4pPr>
            <a:lvl5pPr marL="989013" indent="-180975">
              <a:spcBef>
                <a:spcPts val="600"/>
              </a:spcBef>
              <a:buFont typeface="Symbol" charset="2"/>
              <a:buChar char="-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86501" y="2065868"/>
            <a:ext cx="5295900" cy="3880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600" b="0" i="0">
                <a:solidFill>
                  <a:srgbClr val="4D4D4D"/>
                </a:solidFill>
                <a:latin typeface="Arial"/>
              </a:defRPr>
            </a:lvl1pPr>
            <a:lvl2pPr marL="446088" indent="-180975">
              <a:spcBef>
                <a:spcPts val="600"/>
              </a:spcBef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2pPr>
            <a:lvl3pPr marL="627063" indent="-180975">
              <a:spcBef>
                <a:spcPts val="600"/>
              </a:spcBef>
              <a:buFont typeface="Arial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3pPr>
            <a:lvl4pPr marL="808038" indent="-180975">
              <a:spcBef>
                <a:spcPts val="600"/>
              </a:spcBef>
              <a:buFont typeface="Lucida Grande"/>
              <a:buChar char="−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4pPr>
            <a:lvl5pPr marL="989013" indent="-180975">
              <a:spcBef>
                <a:spcPts val="600"/>
              </a:spcBef>
              <a:buFont typeface="Symbol" charset="2"/>
              <a:buChar char="-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Textfeld 7"/>
          <p:cNvSpPr txBox="1"/>
          <p:nvPr userDrawn="1"/>
        </p:nvSpPr>
        <p:spPr bwMode="auto">
          <a:xfrm>
            <a:off x="10784417" y="6441817"/>
            <a:ext cx="266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| 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10803467" y="6354763"/>
            <a:ext cx="77893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7DD3-4590-4C06-9B23-2CFFE1BC8B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94488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EFACD-FB8F-440A-AEB6-BFE92AA33DF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Energiewende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und EU </a:t>
            </a:r>
            <a:r>
              <a:rPr lang="en-US" sz="1200" kern="1200" baseline="0" noProof="0" dirty="0" err="1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Förderung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5267"/>
            <a:ext cx="10972800" cy="889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feld 5"/>
          <p:cNvSpPr txBox="1"/>
          <p:nvPr userDrawn="1"/>
        </p:nvSpPr>
        <p:spPr bwMode="auto">
          <a:xfrm>
            <a:off x="10784417" y="6441817"/>
            <a:ext cx="266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| 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10803467" y="6354763"/>
            <a:ext cx="77893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7DD3-4590-4C06-9B23-2CFFE1BC8B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94488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EFACD-FB8F-440A-AEB6-BFE92AA33DF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Energiewende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und EU </a:t>
            </a:r>
            <a:r>
              <a:rPr lang="en-US" sz="1200" kern="1200" baseline="0" noProof="0" dirty="0" err="1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Förderung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The Impact Section in Horizon Europe</a:t>
            </a:r>
            <a:r>
              <a:rPr lang="en-US" sz="1200" kern="1200" baseline="0" noProof="0" dirty="0" smtClean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12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"/>
          <a:stretch/>
        </p:blipFill>
        <p:spPr>
          <a:xfrm>
            <a:off x="9139707" y="132634"/>
            <a:ext cx="3052293" cy="103117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6" r:id="rId2"/>
    <p:sldLayoutId id="2147483694" r:id="rId3"/>
    <p:sldLayoutId id="2147483677" r:id="rId4"/>
    <p:sldLayoutId id="2147483680" r:id="rId5"/>
    <p:sldLayoutId id="2147483678" r:id="rId6"/>
    <p:sldLayoutId id="2147483685" r:id="rId7"/>
    <p:sldLayoutId id="214748369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7.jpg"/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12" Type="http://schemas.openxmlformats.org/officeDocument/2006/relationships/image" Target="../media/image26.jpg"/><Relationship Id="rId2" Type="http://schemas.openxmlformats.org/officeDocument/2006/relationships/hyperlink" Target="mailto:ammerl@bayfor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ualdoni@bayfor.org" TargetMode="External"/><Relationship Id="rId11" Type="http://schemas.openxmlformats.org/officeDocument/2006/relationships/hyperlink" Target="mailto:schuback@bayfor.org" TargetMode="External"/><Relationship Id="rId5" Type="http://schemas.openxmlformats.org/officeDocument/2006/relationships/hyperlink" Target="mailto:just@bayfor.org" TargetMode="External"/><Relationship Id="rId10" Type="http://schemas.openxmlformats.org/officeDocument/2006/relationships/image" Target="../media/image25.jpg"/><Relationship Id="rId4" Type="http://schemas.openxmlformats.org/officeDocument/2006/relationships/image" Target="../media/image22.png"/><Relationship Id="rId9" Type="http://schemas.openxmlformats.org/officeDocument/2006/relationships/hyperlink" Target="mailto:blume@bayfor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nergy-cities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for.org/" TargetMode="External"/><Relationship Id="rId2" Type="http://schemas.openxmlformats.org/officeDocument/2006/relationships/hyperlink" Target="mailto:info@bayfor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orschung-innovation-bayern.de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EA674F86-6055-42BB-8D1B-5624A474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75" y="2972960"/>
            <a:ext cx="8403842" cy="34624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dirty="0" err="1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Energiewende</a:t>
            </a:r>
            <a:r>
              <a:rPr lang="en-US" altLang="en-US" sz="3200" dirty="0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EU </a:t>
            </a:r>
            <a:r>
              <a:rPr lang="en-US" altLang="en-US" sz="3200" dirty="0" err="1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Förderung</a:t>
            </a:r>
            <a:endParaRPr lang="en-US" altLang="en-US" sz="3200" dirty="0" smtClean="0">
              <a:solidFill>
                <a:srgbClr val="0064A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dirty="0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Motivation und </a:t>
            </a:r>
            <a:r>
              <a:rPr lang="en-US" altLang="en-US" sz="3200" dirty="0" err="1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Praxisbeispiele</a:t>
            </a:r>
            <a:r>
              <a:rPr lang="en-US" altLang="en-US" sz="3200" dirty="0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</a:t>
            </a:r>
            <a:r>
              <a:rPr lang="en-US" altLang="en-US" sz="3200" dirty="0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Kommunen</a:t>
            </a:r>
            <a:r>
              <a:rPr lang="en-US" altLang="en-US" sz="3200" dirty="0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lang="en-US" altLang="en-US" sz="3200" dirty="0" err="1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öffentliche</a:t>
            </a:r>
            <a:r>
              <a:rPr lang="en-US" altLang="en-US" sz="3200" dirty="0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Einrichtungen</a:t>
            </a:r>
            <a:endParaRPr lang="en-US" altLang="en-US" sz="3200" dirty="0" smtClean="0">
              <a:solidFill>
                <a:srgbClr val="0064A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1800" dirty="0" smtClean="0">
                <a:solidFill>
                  <a:srgbClr val="0064A5"/>
                </a:solidFill>
                <a:latin typeface="Blogger Sans" charset="0"/>
              </a:rPr>
              <a:t>Sebastian Botzler</a:t>
            </a:r>
            <a:endParaRPr lang="en-US" altLang="en-US" sz="1800" dirty="0">
              <a:solidFill>
                <a:srgbClr val="0064A5"/>
              </a:solidFill>
              <a:latin typeface="Blogger Sans" charset="0"/>
            </a:endParaRPr>
          </a:p>
          <a:p>
            <a:pPr eaLnBrk="1" hangingPunct="1">
              <a:defRPr/>
            </a:pPr>
            <a:r>
              <a:rPr lang="en-US" altLang="en-US" sz="1800" dirty="0">
                <a:solidFill>
                  <a:srgbClr val="0064A5"/>
                </a:solidFill>
                <a:latin typeface="Blogger Sans" charset="0"/>
                <a:ea typeface="+mn-ea"/>
              </a:rPr>
              <a:t/>
            </a:r>
            <a:br>
              <a:rPr lang="en-US" altLang="en-US" sz="1800" dirty="0">
                <a:solidFill>
                  <a:srgbClr val="0064A5"/>
                </a:solidFill>
                <a:latin typeface="Blogger Sans" charset="0"/>
                <a:ea typeface="+mn-ea"/>
              </a:rPr>
            </a:br>
            <a:r>
              <a:rPr lang="en-US" altLang="en-US" sz="1800" b="1" dirty="0" err="1" smtClean="0">
                <a:solidFill>
                  <a:srgbClr val="0064A5"/>
                </a:solidFill>
                <a:latin typeface="Blogger Sans" charset="0"/>
              </a:rPr>
              <a:t>Bayerische</a:t>
            </a:r>
            <a:r>
              <a:rPr lang="en-US" altLang="en-US" sz="1800" b="1" dirty="0" smtClean="0">
                <a:solidFill>
                  <a:srgbClr val="0064A5"/>
                </a:solidFill>
                <a:latin typeface="Blogger Sans" charset="0"/>
              </a:rPr>
              <a:t> </a:t>
            </a:r>
            <a:r>
              <a:rPr lang="en-US" altLang="en-US" sz="1800" b="1" dirty="0" err="1" smtClean="0">
                <a:solidFill>
                  <a:srgbClr val="0064A5"/>
                </a:solidFill>
                <a:latin typeface="Blogger Sans" charset="0"/>
              </a:rPr>
              <a:t>Forschungsallianz</a:t>
            </a:r>
            <a:r>
              <a:rPr lang="en-US" altLang="en-US" sz="1800" b="1" dirty="0" smtClean="0">
                <a:solidFill>
                  <a:srgbClr val="0064A5"/>
                </a:solidFill>
                <a:latin typeface="Blogger Sans" charset="0"/>
              </a:rPr>
              <a:t> GmbH</a:t>
            </a:r>
            <a:r>
              <a:rPr lang="en-US" altLang="en-US" sz="1800" dirty="0">
                <a:solidFill>
                  <a:srgbClr val="0064A5"/>
                </a:solidFill>
                <a:latin typeface="Blogger Sans" charset="0"/>
                <a:ea typeface="+mn-ea"/>
              </a:rPr>
              <a:t/>
            </a:r>
            <a:br>
              <a:rPr lang="en-US" altLang="en-US" sz="1800" dirty="0">
                <a:solidFill>
                  <a:srgbClr val="0064A5"/>
                </a:solidFill>
                <a:latin typeface="Blogger Sans" charset="0"/>
                <a:ea typeface="+mn-ea"/>
              </a:rPr>
            </a:br>
            <a:endParaRPr lang="en-GB" altLang="en-US" sz="1800" dirty="0">
              <a:solidFill>
                <a:srgbClr val="0064A5"/>
              </a:solidFill>
              <a:latin typeface="Blogger Sans" charset="0"/>
              <a:ea typeface="+mn-e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Fachbereich Umwelt, Energie &amp; Bioökonomie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F6C26-2A34-C64B-A940-8D6BCA29AD1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1B11DED9-2FDD-4468-AFD2-6346EE748F30}" type="datetime1">
              <a:rPr lang="de-DE" smtClean="0"/>
              <a:t>23.09.2022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667332" y="2399093"/>
            <a:ext cx="2366962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de-DE" sz="12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Dr. Thomas </a:t>
            </a:r>
            <a:r>
              <a:rPr lang="de-DE" sz="900" b="1" dirty="0" err="1">
                <a:solidFill>
                  <a:srgbClr val="4D4D4D"/>
                </a:solidFill>
              </a:rPr>
              <a:t>Ammerl</a:t>
            </a:r>
            <a:endParaRPr lang="de-DE" sz="9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Fachbereichsleiter 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2"/>
              </a:rPr>
              <a:t>ammerl@bayfor.org</a:t>
            </a:r>
            <a:r>
              <a:rPr lang="de-DE" sz="900" dirty="0">
                <a:solidFill>
                  <a:srgbClr val="4D4D4D"/>
                </a:solidFill>
              </a:rPr>
              <a:t> </a:t>
            </a:r>
          </a:p>
          <a:p>
            <a:endParaRPr lang="de-DE" sz="900" dirty="0">
              <a:solidFill>
                <a:srgbClr val="7F7F7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flipH="1">
            <a:off x="619732" y="4458968"/>
            <a:ext cx="82296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9FD4D7"/>
              </a:gs>
              <a:gs pos="100000">
                <a:srgbClr val="003053"/>
              </a:gs>
            </a:gsLst>
            <a:lin ang="10800000" scaled="1"/>
            <a:tileRect/>
          </a:gra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flipH="1">
            <a:off x="609600" y="5805343"/>
            <a:ext cx="82296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9FD4D7"/>
              </a:gs>
              <a:gs pos="100000">
                <a:srgbClr val="003053"/>
              </a:gs>
            </a:gsLst>
            <a:lin ang="10800000" scaled="1"/>
            <a:tileRect/>
          </a:gra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flipH="1">
            <a:off x="619732" y="3119757"/>
            <a:ext cx="82296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9FD4D7"/>
              </a:gs>
              <a:gs pos="100000">
                <a:srgbClr val="003053"/>
              </a:gs>
            </a:gsLst>
            <a:lin ang="10800000" scaled="1"/>
            <a:tileRect/>
          </a:gra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/>
          <a:srcRect l="11600" r="8313"/>
          <a:stretch>
            <a:fillRect/>
          </a:stretch>
        </p:blipFill>
        <p:spPr bwMode="auto">
          <a:xfrm>
            <a:off x="703989" y="1954630"/>
            <a:ext cx="742824" cy="10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b="6337"/>
          <a:stretch>
            <a:fillRect/>
          </a:stretch>
        </p:blipFill>
        <p:spPr bwMode="auto">
          <a:xfrm>
            <a:off x="3295135" y="4729483"/>
            <a:ext cx="891526" cy="9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4340665" y="5055715"/>
            <a:ext cx="1476000" cy="57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A. Marcus Kratschke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Wissenschaftlicher Referent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Standort Nürnberg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5"/>
              </a:rPr>
              <a:t>kratschke@bayfor.org</a:t>
            </a:r>
            <a:r>
              <a:rPr lang="de-DE" sz="900" dirty="0">
                <a:solidFill>
                  <a:srgbClr val="4D4D4D"/>
                </a:solidFill>
              </a:rPr>
              <a:t> </a:t>
            </a:r>
          </a:p>
          <a:p>
            <a:endParaRPr lang="de-DE" sz="900" dirty="0">
              <a:solidFill>
                <a:srgbClr val="7F7F7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36941" y="3852276"/>
            <a:ext cx="1548000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Sc. Agustina </a:t>
            </a:r>
            <a:r>
              <a:rPr lang="de-DE" sz="900" b="1" dirty="0" err="1">
                <a:solidFill>
                  <a:srgbClr val="4D4D4D"/>
                </a:solidFill>
              </a:rPr>
              <a:t>Gualdoni</a:t>
            </a:r>
            <a:endParaRPr lang="de-DE" sz="9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 Referentin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6"/>
              </a:rPr>
              <a:t>gualdoni@bayfor.org</a:t>
            </a:r>
            <a:endParaRPr lang="de-DE" sz="900" dirty="0">
              <a:solidFill>
                <a:srgbClr val="7F7F7F"/>
              </a:solidFill>
            </a:endParaRPr>
          </a:p>
          <a:p>
            <a:endParaRPr lang="de-DE" sz="1200" dirty="0">
              <a:solidFill>
                <a:srgbClr val="7F7F7F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5" y="3299707"/>
            <a:ext cx="749300" cy="9652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7229126" y="3856195"/>
            <a:ext cx="1548000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A. Susanne Hirschmann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 Referentin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6"/>
              </a:rPr>
              <a:t>hIrschmann@bayfor.org</a:t>
            </a:r>
            <a:endParaRPr lang="de-DE" sz="900" dirty="0">
              <a:solidFill>
                <a:srgbClr val="7F7F7F"/>
              </a:solidFill>
            </a:endParaRPr>
          </a:p>
          <a:p>
            <a:endParaRPr lang="de-DE" sz="1200" dirty="0">
              <a:solidFill>
                <a:srgbClr val="7F7F7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10966" r="5668" b="-67"/>
          <a:stretch/>
        </p:blipFill>
        <p:spPr>
          <a:xfrm flipH="1">
            <a:off x="6305607" y="3232551"/>
            <a:ext cx="864000" cy="1044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558173" y="5193029"/>
            <a:ext cx="1476000" cy="4129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Sc. Sebastian </a:t>
            </a:r>
            <a:r>
              <a:rPr lang="de-DE" sz="900" b="1" dirty="0" err="1">
                <a:solidFill>
                  <a:srgbClr val="4D4D4D"/>
                </a:solidFill>
              </a:rPr>
              <a:t>Kägler</a:t>
            </a:r>
            <a:endParaRPr lang="de-DE" sz="9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Wissenschaftlicher Referent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9"/>
              </a:rPr>
              <a:t>kaegler@bayfor.org</a:t>
            </a:r>
            <a:r>
              <a:rPr lang="de-DE" sz="900" dirty="0">
                <a:solidFill>
                  <a:srgbClr val="4D4D4D"/>
                </a:solidFill>
              </a:rPr>
              <a:t> </a:t>
            </a:r>
          </a:p>
          <a:p>
            <a:endParaRPr lang="de-DE" sz="1200" dirty="0">
              <a:solidFill>
                <a:srgbClr val="7F7F7F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138"/>
          <a:stretch/>
        </p:blipFill>
        <p:spPr>
          <a:xfrm>
            <a:off x="681201" y="4713715"/>
            <a:ext cx="721364" cy="9180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204537" y="5242056"/>
            <a:ext cx="1869695" cy="411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00" b="1" dirty="0"/>
              <a:t>M. A. Susanne Reichenbach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 Referentin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11"/>
              </a:rPr>
              <a:t>reichenbach@bayfor.org</a:t>
            </a:r>
            <a:endParaRPr lang="de-DE" sz="900" dirty="0">
              <a:solidFill>
                <a:srgbClr val="4D4D4D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07" y="4680273"/>
            <a:ext cx="740214" cy="9750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3" y="3171925"/>
            <a:ext cx="822235" cy="1126767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1558355" y="3856195"/>
            <a:ext cx="1548000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Sc. Sebastian </a:t>
            </a:r>
            <a:r>
              <a:rPr lang="de-DE" sz="900" b="1" dirty="0" err="1">
                <a:solidFill>
                  <a:srgbClr val="4D4D4D"/>
                </a:solidFill>
              </a:rPr>
              <a:t>Botzler</a:t>
            </a:r>
            <a:endParaRPr lang="de-DE" sz="9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Wissenschaftlicher Referent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6"/>
              </a:rPr>
              <a:t>botzler@bayfor.org</a:t>
            </a:r>
            <a:endParaRPr lang="de-DE" sz="900" dirty="0">
              <a:solidFill>
                <a:srgbClr val="7F7F7F"/>
              </a:solidFill>
            </a:endParaRPr>
          </a:p>
          <a:p>
            <a:endParaRPr lang="de-DE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8433" y="3553884"/>
            <a:ext cx="7562144" cy="1470025"/>
          </a:xfrm>
        </p:spPr>
        <p:txBody>
          <a:bodyPr/>
          <a:lstStyle/>
          <a:p>
            <a:r>
              <a:rPr lang="de-DE" dirty="0"/>
              <a:t>Fördermöglichkeiten für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Öffentliche </a:t>
            </a:r>
            <a:r>
              <a:rPr lang="de-DE" dirty="0"/>
              <a:t>Einrichtungen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2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Interreg B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12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09600" y="1900414"/>
            <a:ext cx="10972800" cy="3959576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4 Programmräume mit Bayerischer Beteiligung: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Alpenraum</a:t>
            </a:r>
          </a:p>
          <a:p>
            <a:r>
              <a:rPr lang="de-DE" dirty="0" smtClean="0"/>
              <a:t>Donauraum</a:t>
            </a:r>
          </a:p>
          <a:p>
            <a:r>
              <a:rPr lang="de-DE" dirty="0" smtClean="0"/>
              <a:t>Mitteleuropa</a:t>
            </a:r>
          </a:p>
          <a:p>
            <a:r>
              <a:rPr lang="de-DE" dirty="0" smtClean="0"/>
              <a:t>Nordwesteuropa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91" y="1274728"/>
            <a:ext cx="4122350" cy="4750715"/>
          </a:xfrm>
          <a:prstGeom prst="rect">
            <a:avLst/>
          </a:prstGeom>
        </p:spPr>
      </p:pic>
      <p:pic>
        <p:nvPicPr>
          <p:cNvPr id="8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45655"/>
            <a:ext cx="4542118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3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Horizon Europe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2065867"/>
            <a:ext cx="5772912" cy="3959576"/>
          </a:xfrm>
        </p:spPr>
        <p:txBody>
          <a:bodyPr/>
          <a:lstStyle/>
          <a:p>
            <a:r>
              <a:rPr lang="de-DE" dirty="0" smtClean="0"/>
              <a:t>Horizon </a:t>
            </a:r>
            <a:r>
              <a:rPr lang="de-DE" dirty="0"/>
              <a:t>Europe startete am 1. Januar 2021. </a:t>
            </a:r>
            <a:endParaRPr lang="de-DE" dirty="0" smtClean="0"/>
          </a:p>
          <a:p>
            <a:r>
              <a:rPr lang="de-DE" dirty="0" smtClean="0"/>
              <a:t>Dauer</a:t>
            </a:r>
            <a:r>
              <a:rPr lang="de-DE" dirty="0"/>
              <a:t>: 7 Jahre (2021-2027</a:t>
            </a:r>
            <a:r>
              <a:rPr lang="de-DE" dirty="0" smtClean="0"/>
              <a:t>).</a:t>
            </a:r>
          </a:p>
          <a:p>
            <a:r>
              <a:rPr lang="de-DE" dirty="0" smtClean="0"/>
              <a:t>Horizont </a:t>
            </a:r>
            <a:r>
              <a:rPr lang="de-DE" dirty="0"/>
              <a:t>Europa </a:t>
            </a:r>
            <a:r>
              <a:rPr lang="de-DE" dirty="0" smtClean="0"/>
              <a:t>ist mit einem Budget </a:t>
            </a:r>
            <a:r>
              <a:rPr lang="de-DE" dirty="0"/>
              <a:t>von </a:t>
            </a:r>
            <a:r>
              <a:rPr lang="de-DE" dirty="0" smtClean="0"/>
              <a:t>95,5 Milliarden </a:t>
            </a:r>
            <a:r>
              <a:rPr lang="de-DE" dirty="0"/>
              <a:t>Euro das weltweit größte Forschungs- und Innovationsförderungsprogramm aller Zeiten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Fokus </a:t>
            </a:r>
            <a:r>
              <a:rPr lang="de-DE" dirty="0"/>
              <a:t>auf Kontinuität, weniger Bürokratie und einfachere Regeln</a:t>
            </a:r>
            <a:r>
              <a:rPr lang="de-DE" dirty="0" smtClean="0"/>
              <a:t>.</a:t>
            </a:r>
          </a:p>
          <a:p>
            <a:r>
              <a:rPr lang="de-DE" dirty="0" smtClean="0"/>
              <a:t>Teilnahme von Städten, Gemeinden wir häufig begrüßt da dadurch Praxisnähe und Skalierung sichergestellt wird</a:t>
            </a:r>
          </a:p>
          <a:p>
            <a:r>
              <a:rPr lang="de-DE" dirty="0" smtClean="0"/>
              <a:t>Besonders interessant für Städte:</a:t>
            </a:r>
          </a:p>
          <a:p>
            <a:pPr lvl="1"/>
            <a:r>
              <a:rPr lang="de-DE" dirty="0" smtClean="0"/>
              <a:t>Cluster 5 – Klima, Energie und Mobilität</a:t>
            </a:r>
          </a:p>
          <a:p>
            <a:pPr lvl="1"/>
            <a:r>
              <a:rPr lang="de-DE" dirty="0" smtClean="0"/>
              <a:t>Cluster 6 – Essen, Bioökonomie, Ressource, Landwirtschaft und Umwelt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86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Horizon</a:t>
            </a:r>
            <a:r>
              <a:rPr lang="de-DE" dirty="0"/>
              <a:t> Europe – </a:t>
            </a:r>
            <a:r>
              <a:rPr lang="en-US" dirty="0"/>
              <a:t>Built on three </a:t>
            </a:r>
            <a:r>
              <a:rPr lang="en-US" dirty="0" smtClean="0"/>
              <a:t>pillars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4671" r="1246" b="2568"/>
          <a:stretch/>
        </p:blipFill>
        <p:spPr>
          <a:xfrm>
            <a:off x="634899" y="2432516"/>
            <a:ext cx="8625566" cy="32207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1082819" y="5818717"/>
            <a:ext cx="18703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800" dirty="0">
                <a:cs typeface="Arial" charset="0"/>
              </a:rPr>
              <a:t>Source: European </a:t>
            </a:r>
            <a:r>
              <a:rPr lang="de-DE" sz="800" dirty="0" err="1">
                <a:cs typeface="Arial" charset="0"/>
              </a:rPr>
              <a:t>Commission</a:t>
            </a:r>
            <a:endParaRPr lang="de-DE" sz="800" dirty="0"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55060" y="2309238"/>
            <a:ext cx="2839316" cy="3396938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 bwMode="auto">
          <a:xfrm>
            <a:off x="1623195" y="1945507"/>
            <a:ext cx="10483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 err="1" smtClean="0">
                <a:solidFill>
                  <a:srgbClr val="92D050"/>
                </a:solidFill>
                <a:cs typeface="Arial" charset="0"/>
              </a:rPr>
              <a:t>Bottom</a:t>
            </a:r>
            <a:r>
              <a:rPr lang="de-DE" sz="1600" b="1" dirty="0" smtClean="0">
                <a:solidFill>
                  <a:srgbClr val="92D050"/>
                </a:solidFill>
                <a:cs typeface="Arial" charset="0"/>
              </a:rPr>
              <a:t> </a:t>
            </a:r>
            <a:r>
              <a:rPr lang="de-DE" sz="1600" b="1" dirty="0" err="1" smtClean="0">
                <a:solidFill>
                  <a:srgbClr val="92D050"/>
                </a:solidFill>
                <a:cs typeface="Arial" charset="0"/>
              </a:rPr>
              <a:t>Up</a:t>
            </a:r>
            <a:endParaRPr lang="de-DE" sz="1600" b="1" dirty="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14537" y="2309238"/>
            <a:ext cx="2865914" cy="339693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380450" y="2309239"/>
            <a:ext cx="2900175" cy="3396938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14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 bwMode="auto">
          <a:xfrm>
            <a:off x="7185795" y="1925205"/>
            <a:ext cx="10483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 err="1" smtClean="0">
                <a:solidFill>
                  <a:srgbClr val="92D050"/>
                </a:solidFill>
                <a:cs typeface="Arial" charset="0"/>
              </a:rPr>
              <a:t>Bottom</a:t>
            </a:r>
            <a:r>
              <a:rPr lang="de-DE" sz="1600" b="1" dirty="0" smtClean="0">
                <a:solidFill>
                  <a:srgbClr val="92D050"/>
                </a:solidFill>
                <a:cs typeface="Arial" charset="0"/>
              </a:rPr>
              <a:t> </a:t>
            </a:r>
            <a:r>
              <a:rPr lang="de-DE" sz="1600" b="1" dirty="0" err="1" smtClean="0">
                <a:solidFill>
                  <a:srgbClr val="92D050"/>
                </a:solidFill>
                <a:cs typeface="Arial" charset="0"/>
              </a:rPr>
              <a:t>Up</a:t>
            </a:r>
            <a:endParaRPr lang="de-DE" sz="1600" b="1" dirty="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4404495" y="1931785"/>
            <a:ext cx="9753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Top Down</a:t>
            </a:r>
            <a:endParaRPr lang="de-DE" sz="1600" b="1" dirty="0">
              <a:solidFill>
                <a:schemeClr val="accent5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LIFE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Entwicklung</a:t>
            </a:r>
            <a:r>
              <a:rPr lang="de-DE" b="1" dirty="0"/>
              <a:t>, Demonstration und Förderung innovativer Techniken, Methoden und </a:t>
            </a:r>
            <a:r>
              <a:rPr lang="de-DE" b="1" dirty="0" smtClean="0"/>
              <a:t>Konzepte</a:t>
            </a:r>
            <a:br>
              <a:rPr lang="de-DE" b="1" dirty="0" smtClean="0"/>
            </a:br>
            <a:endParaRPr lang="de-DE" dirty="0" smtClean="0"/>
          </a:p>
          <a:p>
            <a:r>
              <a:rPr lang="de-DE" b="1" dirty="0" smtClean="0"/>
              <a:t>Beitrag </a:t>
            </a:r>
            <a:r>
              <a:rPr lang="de-DE" b="1" dirty="0"/>
              <a:t>zur Wissensbasis und zur Anwendung </a:t>
            </a:r>
            <a:r>
              <a:rPr lang="de-DE" b="1" dirty="0" smtClean="0"/>
              <a:t>validierter </a:t>
            </a:r>
            <a:r>
              <a:rPr lang="de-DE" b="1" dirty="0" smtClean="0"/>
              <a:t>Verfahren </a:t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smtClean="0"/>
              <a:t>Unterstützung </a:t>
            </a:r>
            <a:r>
              <a:rPr lang="de-DE" b="1" dirty="0"/>
              <a:t>der Entwicklung, Durchführung, Überwachung und Durchsetzung </a:t>
            </a:r>
            <a:r>
              <a:rPr lang="de-DE" b="1" dirty="0" smtClean="0"/>
              <a:t>von </a:t>
            </a:r>
            <a:r>
              <a:rPr lang="de-DE" b="1" dirty="0" smtClean="0"/>
              <a:t>Policies</a:t>
            </a:r>
            <a:r>
              <a:rPr lang="de-DE" dirty="0" smtClean="0"/>
              <a:t>, </a:t>
            </a:r>
            <a:r>
              <a:rPr lang="de-DE" dirty="0" smtClean="0"/>
              <a:t>z.B.</a:t>
            </a:r>
            <a:br>
              <a:rPr lang="de-DE" dirty="0" smtClean="0"/>
            </a:br>
            <a:r>
              <a:rPr lang="de-DE" dirty="0" smtClean="0"/>
              <a:t>- Verbesserung </a:t>
            </a:r>
            <a:r>
              <a:rPr lang="de-DE" dirty="0"/>
              <a:t>der Verwaltung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- </a:t>
            </a:r>
            <a:r>
              <a:rPr lang="de-DE" dirty="0" smtClean="0"/>
              <a:t>Ausbau der </a:t>
            </a:r>
            <a:r>
              <a:rPr lang="de-DE" dirty="0"/>
              <a:t>Kapazitäten </a:t>
            </a:r>
            <a:r>
              <a:rPr lang="de-DE" dirty="0" smtClean="0"/>
              <a:t>öffentlicher </a:t>
            </a:r>
            <a:r>
              <a:rPr lang="de-DE" dirty="0"/>
              <a:t>und </a:t>
            </a:r>
            <a:r>
              <a:rPr lang="de-DE" dirty="0" smtClean="0"/>
              <a:t>privater </a:t>
            </a:r>
            <a:r>
              <a:rPr lang="de-DE" dirty="0"/>
              <a:t>Akteure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Einbeziehung </a:t>
            </a:r>
            <a:r>
              <a:rPr lang="de-DE" dirty="0"/>
              <a:t>der </a:t>
            </a:r>
            <a:r>
              <a:rPr lang="de-DE" dirty="0" smtClean="0"/>
              <a:t>Zivilgesellschaft</a:t>
            </a:r>
            <a:br>
              <a:rPr lang="de-DE" dirty="0" smtClean="0"/>
            </a:br>
            <a:endParaRPr lang="de-DE" dirty="0" smtClean="0"/>
          </a:p>
          <a:p>
            <a:r>
              <a:rPr lang="de-DE" b="1" dirty="0" smtClean="0"/>
              <a:t>Katalysator </a:t>
            </a:r>
            <a:r>
              <a:rPr lang="de-DE" b="1" dirty="0"/>
              <a:t>für die groß angelegte Einführung erfolgreicher technischer und politischer </a:t>
            </a:r>
            <a:r>
              <a:rPr lang="de-DE" b="1" dirty="0" smtClean="0"/>
              <a:t>Lösungen, </a:t>
            </a:r>
            <a:r>
              <a:rPr lang="de-DE" dirty="0" smtClean="0"/>
              <a:t>z.B.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- </a:t>
            </a:r>
            <a:r>
              <a:rPr lang="de-DE" dirty="0" smtClean="0"/>
              <a:t>Umsetzung </a:t>
            </a:r>
            <a:r>
              <a:rPr lang="de-DE" dirty="0" smtClean="0"/>
              <a:t>einschlägiger </a:t>
            </a:r>
            <a:r>
              <a:rPr lang="de-DE" dirty="0"/>
              <a:t>Rechtsvorschriften </a:t>
            </a:r>
            <a:r>
              <a:rPr lang="de-DE" dirty="0" smtClean="0"/>
              <a:t>und </a:t>
            </a:r>
            <a:r>
              <a:rPr lang="de-DE" dirty="0" smtClean="0"/>
              <a:t>Policies</a:t>
            </a:r>
            <a:br>
              <a:rPr lang="de-DE" dirty="0" smtClean="0"/>
            </a:br>
            <a:r>
              <a:rPr lang="de-DE" dirty="0" smtClean="0"/>
              <a:t>- Skalierung </a:t>
            </a:r>
            <a:r>
              <a:rPr lang="de-DE" dirty="0" smtClean="0"/>
              <a:t>von Forschungsergebnissen und Entwicklungen,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Mobilisierung </a:t>
            </a:r>
            <a:r>
              <a:rPr lang="de-DE" dirty="0"/>
              <a:t>von Investitionen und Verbesserung des Zugangs zu </a:t>
            </a:r>
            <a:r>
              <a:rPr lang="de-DE" dirty="0" smtClean="0"/>
              <a:t>Finanzmitteln</a:t>
            </a:r>
            <a:br>
              <a:rPr lang="de-DE" dirty="0" smtClean="0"/>
            </a:br>
            <a:endParaRPr lang="de-DE" dirty="0" smtClean="0"/>
          </a:p>
          <a:p>
            <a:r>
              <a:rPr lang="de-DE" b="1" dirty="0" err="1" smtClean="0"/>
              <a:t>Kofinanzierungssatz</a:t>
            </a:r>
            <a:r>
              <a:rPr lang="de-DE" b="1" dirty="0" smtClean="0"/>
              <a:t> </a:t>
            </a:r>
            <a:r>
              <a:rPr lang="de-DE" b="1" dirty="0"/>
              <a:t>von </a:t>
            </a:r>
            <a:r>
              <a:rPr lang="de-DE" b="1" dirty="0" smtClean="0"/>
              <a:t>60% (Standard) bis 95% (CET Calls)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08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 Urban Initiative (</a:t>
            </a:r>
            <a:r>
              <a:rPr lang="de-DE" dirty="0" err="1" smtClean="0"/>
              <a:t>Urbanct</a:t>
            </a:r>
            <a:r>
              <a:rPr lang="de-DE" dirty="0" smtClean="0"/>
              <a:t>, JPI Urban Europe, UIA)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EU-Städteinitiative (EUI) ist Teil der </a:t>
            </a:r>
            <a:r>
              <a:rPr lang="de-DE" dirty="0" smtClean="0"/>
              <a:t>EU Kohäsionspolitik</a:t>
            </a:r>
          </a:p>
          <a:p>
            <a:r>
              <a:rPr lang="de-DE" dirty="0" smtClean="0"/>
              <a:t>Sie stärkt integrierte </a:t>
            </a:r>
            <a:r>
              <a:rPr lang="de-DE" dirty="0"/>
              <a:t>und partizipative Ansätze für eine nachhaltige </a:t>
            </a:r>
            <a:endParaRPr lang="de-DE" dirty="0" smtClean="0"/>
          </a:p>
          <a:p>
            <a:r>
              <a:rPr lang="de-DE" dirty="0" smtClean="0"/>
              <a:t>Die EU-Städteinitiative bündelt URBACT</a:t>
            </a:r>
            <a:r>
              <a:rPr lang="de-DE" dirty="0"/>
              <a:t>, JPI Urban EU, Urban Innovative Actions und Urban Development </a:t>
            </a:r>
            <a:r>
              <a:rPr lang="de-DE" dirty="0" smtClean="0"/>
              <a:t>Network.</a:t>
            </a:r>
          </a:p>
          <a:p>
            <a:r>
              <a:rPr lang="de-DE" dirty="0" smtClean="0"/>
              <a:t>Kommission plant die </a:t>
            </a:r>
            <a:r>
              <a:rPr lang="de-DE" dirty="0"/>
              <a:t>Einrichtung eines Sekretariats für städtische Angelegenheiten, das die Aktivitäten der Städteagenda für die Zeit nach 2020 sowie die zwischenstaatliche Zusammenarbeit in städtischen Angelegenheiten unterstützen soll.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Initiative wird Städte aller Größenordnungen </a:t>
            </a:r>
            <a:r>
              <a:rPr lang="de-DE" dirty="0" smtClean="0"/>
              <a:t>auf </a:t>
            </a:r>
            <a:r>
              <a:rPr lang="de-DE" dirty="0"/>
              <a:t>drei verschiedene Arten unterstützen: </a:t>
            </a:r>
          </a:p>
          <a:p>
            <a:r>
              <a:rPr lang="de-DE" dirty="0"/>
              <a:t>Unterstützung </a:t>
            </a:r>
            <a:r>
              <a:rPr lang="de-DE" dirty="0" smtClean="0"/>
              <a:t>von </a:t>
            </a:r>
            <a:r>
              <a:rPr lang="de-DE" dirty="0" err="1" smtClean="0"/>
              <a:t>Capacity</a:t>
            </a:r>
            <a:r>
              <a:rPr lang="de-DE" dirty="0" smtClean="0"/>
              <a:t> Building (20</a:t>
            </a:r>
            <a:r>
              <a:rPr lang="de-DE" dirty="0"/>
              <a:t>% des Budgets) </a:t>
            </a:r>
          </a:p>
          <a:p>
            <a:r>
              <a:rPr lang="de-DE" dirty="0"/>
              <a:t>Unterstützung innovativer Maßnahmen (60% des Budgets) </a:t>
            </a:r>
          </a:p>
          <a:p>
            <a:r>
              <a:rPr lang="de-DE" dirty="0"/>
              <a:t>Unterstützung von Wissen, Politikentwicklung und Kommunikation (20 % des Budgets)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77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Initiativen die Fördermittel anbieten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Circular Cities and </a:t>
            </a:r>
            <a:r>
              <a:rPr lang="de-DE" b="1" dirty="0" err="1" smtClean="0"/>
              <a:t>Regions</a:t>
            </a:r>
            <a:r>
              <a:rPr lang="de-DE" b="1" dirty="0" smtClean="0"/>
              <a:t>: </a:t>
            </a:r>
            <a:endParaRPr lang="de-DE" b="1" dirty="0" smtClean="0"/>
          </a:p>
          <a:p>
            <a:r>
              <a:rPr lang="de-DE" dirty="0" smtClean="0"/>
              <a:t>Gruppe von Pilotstädten und Regionen. </a:t>
            </a:r>
          </a:p>
          <a:p>
            <a:r>
              <a:rPr lang="de-DE" dirty="0" smtClean="0"/>
              <a:t>Finanzielle Unterstützung von Horizon Europe und der EU Kommission</a:t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en-US" b="1" dirty="0"/>
              <a:t>Affordable Housing Initiative</a:t>
            </a:r>
            <a:r>
              <a:rPr lang="en-US" b="1" dirty="0" smtClean="0"/>
              <a:t>: </a:t>
            </a:r>
            <a:r>
              <a:rPr lang="en-US" dirty="0" err="1" smtClean="0"/>
              <a:t>Teil</a:t>
            </a:r>
            <a:r>
              <a:rPr lang="en-US" dirty="0" smtClean="0"/>
              <a:t> der Renovation Wave</a:t>
            </a:r>
            <a:endParaRPr lang="de-DE" dirty="0"/>
          </a:p>
          <a:p>
            <a:r>
              <a:rPr lang="de-DE" dirty="0" smtClean="0"/>
              <a:t>Ziel: Bekämpfung von Energiearmut </a:t>
            </a:r>
            <a:r>
              <a:rPr lang="de-DE" dirty="0"/>
              <a:t>und </a:t>
            </a:r>
            <a:r>
              <a:rPr lang="de-DE" dirty="0" smtClean="0"/>
              <a:t>Zugang </a:t>
            </a:r>
            <a:r>
              <a:rPr lang="de-DE" dirty="0"/>
              <a:t>zu gesundem und erschwinglichem Wohnraum für </a:t>
            </a:r>
            <a:r>
              <a:rPr lang="de-DE" dirty="0" smtClean="0"/>
              <a:t>alle</a:t>
            </a:r>
          </a:p>
          <a:p>
            <a:r>
              <a:rPr lang="de-DE" dirty="0" smtClean="0"/>
              <a:t>100 </a:t>
            </a:r>
            <a:r>
              <a:rPr lang="de-DE" dirty="0"/>
              <a:t>Leuchtturm-Renovierungsbezirke in ganz Europa im Rahmen eines intelligenten </a:t>
            </a:r>
            <a:r>
              <a:rPr lang="de-DE" dirty="0" smtClean="0"/>
              <a:t>Nachbarschaftskonzepts</a:t>
            </a:r>
          </a:p>
          <a:p>
            <a:r>
              <a:rPr lang="de-DE" dirty="0" smtClean="0"/>
              <a:t>Projekte </a:t>
            </a:r>
            <a:r>
              <a:rPr lang="de-DE" dirty="0"/>
              <a:t>sollen als Labor für Verbesserungen fungieren, indem sie die Lebensqualität und die neuesten Innovationen in den Vordergrund </a:t>
            </a:r>
            <a:r>
              <a:rPr lang="de-DE" dirty="0" smtClean="0"/>
              <a:t>stellen</a:t>
            </a:r>
          </a:p>
          <a:p>
            <a:r>
              <a:rPr lang="de-DE" dirty="0" smtClean="0"/>
              <a:t>Blaupausen </a:t>
            </a:r>
            <a:r>
              <a:rPr lang="de-DE" dirty="0"/>
              <a:t>für die Nachahmung liefern, </a:t>
            </a:r>
            <a:endParaRPr lang="de-DE" dirty="0" smtClean="0"/>
          </a:p>
          <a:p>
            <a:r>
              <a:rPr lang="de-DE" dirty="0" smtClean="0"/>
              <a:t>Effiziente</a:t>
            </a:r>
            <a:r>
              <a:rPr lang="de-DE" dirty="0"/>
              <a:t>, zirkuläre und modulare Prozesse und Modelle für soziales </a:t>
            </a:r>
            <a:r>
              <a:rPr lang="de-DE" dirty="0" smtClean="0"/>
              <a:t>Engagement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9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Initiativen die Fördermittel anbieten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New European Bauhaus (Teil von Horizon Europe): </a:t>
            </a:r>
          </a:p>
          <a:p>
            <a:r>
              <a:rPr lang="de-DE" dirty="0" smtClean="0"/>
              <a:t>Zusammenarbeit von Architekten</a:t>
            </a:r>
            <a:r>
              <a:rPr lang="de-DE" dirty="0"/>
              <a:t>, Designern, Künstlern, Ingenieuren, Wissenschaftlern </a:t>
            </a:r>
            <a:endParaRPr lang="de-DE" dirty="0" smtClean="0"/>
          </a:p>
          <a:p>
            <a:r>
              <a:rPr lang="de-DE" dirty="0" smtClean="0"/>
              <a:t>Nachhaltigkeit </a:t>
            </a:r>
            <a:r>
              <a:rPr lang="de-DE" dirty="0"/>
              <a:t>und Ästhetik </a:t>
            </a:r>
            <a:r>
              <a:rPr lang="de-DE" dirty="0" smtClean="0"/>
              <a:t>soll verbunden werden </a:t>
            </a:r>
          </a:p>
          <a:p>
            <a:r>
              <a:rPr lang="de-DE" dirty="0" smtClean="0"/>
              <a:t>Bürger sollen die </a:t>
            </a:r>
            <a:r>
              <a:rPr lang="de-DE" dirty="0"/>
              <a:t>Zukunft ihrer Stadt zu gestalten. 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/>
              <a:t>einer ersten Phase fünf Projekte in fünf verschiedenen Mitgliedstaaten </a:t>
            </a:r>
            <a:r>
              <a:rPr lang="de-DE" dirty="0" smtClean="0"/>
              <a:t>(u.a. München)</a:t>
            </a:r>
          </a:p>
          <a:p>
            <a:r>
              <a:rPr lang="de-DE" dirty="0" smtClean="0"/>
              <a:t>Schwerpunktthemen: Natürliche </a:t>
            </a:r>
            <a:r>
              <a:rPr lang="de-DE" dirty="0"/>
              <a:t>Baumaterialien; Demografie; Energieeffizienz; zukunftsorientierte Mobilität; ressourceneffiziente digitale </a:t>
            </a:r>
            <a:r>
              <a:rPr lang="de-DE" dirty="0" smtClean="0"/>
              <a:t>Innovation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b="1" dirty="0"/>
              <a:t>Pilot projects (PP) and Preparatory Actions (</a:t>
            </a:r>
            <a:r>
              <a:rPr lang="en-US" b="1" dirty="0" smtClean="0"/>
              <a:t>PA)</a:t>
            </a:r>
          </a:p>
          <a:p>
            <a:r>
              <a:rPr lang="de-DE" dirty="0" smtClean="0"/>
              <a:t>Ein </a:t>
            </a:r>
            <a:r>
              <a:rPr lang="de-DE" dirty="0"/>
              <a:t>Pilotprojekt ist eine Initiative mit experimentellem Charakter, mit der die Durchführbarkeit und der Nutzen einer Maßnahme getestet werden sollen und die nicht länger als zwei Jahre dauert. </a:t>
            </a:r>
            <a:endParaRPr lang="de-DE" dirty="0" smtClean="0"/>
          </a:p>
          <a:p>
            <a:r>
              <a:rPr lang="de-DE" dirty="0" smtClean="0"/>
              <a:t>Eine </a:t>
            </a:r>
            <a:r>
              <a:rPr lang="de-DE" dirty="0"/>
              <a:t>vorbereitende Maßnahme - in der Regel der Nachfolger eines erfolgreichen Pilotprojekts zu demselben Thema - dient der Vorbereitung neuer Maßnahmen wie EU-Politiken, Rechtsvorschriften, Programme usw. und wird für höchstens drei Jahre finanziert.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72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Initiativen die Fördermittel anbieten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2065867"/>
            <a:ext cx="7025640" cy="39595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EUCF – European City Facility </a:t>
            </a:r>
            <a:endParaRPr lang="en-US" b="1" dirty="0" smtClean="0"/>
          </a:p>
          <a:p>
            <a:r>
              <a:rPr lang="de-DE" dirty="0" smtClean="0"/>
              <a:t>Der </a:t>
            </a:r>
            <a:r>
              <a:rPr lang="de-DE" dirty="0"/>
              <a:t>EUCF ist eine europäische Initiative zur Unterstützung von Gemeinden/Kommunen, deren Zusammenschlüssen sowie lokalen öffentlichen </a:t>
            </a:r>
            <a:r>
              <a:rPr lang="de-DE" dirty="0" smtClean="0"/>
              <a:t>Einrichtungen</a:t>
            </a:r>
          </a:p>
          <a:p>
            <a:r>
              <a:rPr lang="de-DE" dirty="0" smtClean="0"/>
              <a:t>Sie unterstützt Entwicklung von Konzepten zur </a:t>
            </a:r>
            <a:r>
              <a:rPr lang="de-DE" dirty="0"/>
              <a:t>Beschleunigung von Investitionen in nachhaltige Energie. </a:t>
            </a:r>
            <a:endParaRPr lang="de-DE" dirty="0" smtClean="0"/>
          </a:p>
          <a:p>
            <a:r>
              <a:rPr lang="de-DE" dirty="0" smtClean="0"/>
              <a:t>Form: Zuschuss </a:t>
            </a:r>
            <a:r>
              <a:rPr lang="de-DE" dirty="0"/>
              <a:t>in Höhe von 60.000 EUR </a:t>
            </a:r>
            <a:r>
              <a:rPr lang="de-DE" dirty="0" smtClean="0"/>
              <a:t>für Dienstleistungen </a:t>
            </a:r>
            <a:r>
              <a:rPr lang="de-DE" dirty="0"/>
              <a:t>und Aktivitäten </a:t>
            </a:r>
            <a:r>
              <a:rPr lang="de-DE" dirty="0" smtClean="0"/>
              <a:t>wie </a:t>
            </a:r>
            <a:r>
              <a:rPr lang="de-DE" dirty="0"/>
              <a:t>z. B. (technische) Machbarkeitsstudien, Marktanalysen, Analysen der Interessengruppen, rechtliche, wirtschaftliche und finanzielle Analysen, </a:t>
            </a:r>
            <a:r>
              <a:rPr lang="de-DE" dirty="0" smtClean="0"/>
              <a:t>Risikoanalysen, </a:t>
            </a:r>
            <a:r>
              <a:rPr lang="de-DE" dirty="0" err="1" smtClean="0"/>
              <a:t>etc</a:t>
            </a:r>
            <a:r>
              <a:rPr lang="de-DE" dirty="0" smtClean="0"/>
              <a:t> . </a:t>
            </a:r>
          </a:p>
          <a:p>
            <a:r>
              <a:rPr lang="de-DE" dirty="0" smtClean="0"/>
              <a:t>Der </a:t>
            </a:r>
            <a:r>
              <a:rPr lang="de-DE" dirty="0"/>
              <a:t>Zuschuss ist nicht für die direkte Finanzierung von Investitionen gedacht.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19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2065867"/>
            <a:ext cx="3386328" cy="35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79102" y="1739767"/>
            <a:ext cx="82128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Wissenschaftlicher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Referent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im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Fachbereich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Umwelt,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Energie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und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Bioökonomie</a:t>
            </a:r>
            <a:endParaRPr lang="en-GB" kern="50" spc="-30" dirty="0" smtClean="0">
              <a:solidFill>
                <a:srgbClr val="3F3A38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GB" kern="50" spc="-30" dirty="0" smtClean="0">
              <a:solidFill>
                <a:srgbClr val="3F3A38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M.Sc. In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Umweltingenieurwesen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Dr.-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Ing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lang="en-GB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and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In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Architektur</a:t>
            </a:r>
            <a:endParaRPr lang="en-GB" kern="50" spc="-30" dirty="0">
              <a:solidFill>
                <a:srgbClr val="3F3A38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8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Jahre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Erfahrung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in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nachhaltiger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Stadtentwicklung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und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Energieeffizienz-projekten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6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Jahre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Erfahrung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in EU Horizon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Projekte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als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Projektleiter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und Koordinator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Forscher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mit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Fokus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auf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Innenraumklima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Bewertung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Sozio-ökonomischer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Effekte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von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Energie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Effizienz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in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Gebäuden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Städten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Regionen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sowie</a:t>
            </a:r>
            <a:r>
              <a:rPr lang="en-GB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Bewertung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von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Nachhaltigkeit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Jahre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Erfahrung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als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Dozent</a:t>
            </a:r>
            <a:r>
              <a:rPr lang="en-GB" kern="50" spc="-30" dirty="0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und </a:t>
            </a:r>
            <a:r>
              <a:rPr lang="en-GB" kern="50" spc="-30" dirty="0" err="1" smtClean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Kursleiter</a:t>
            </a:r>
            <a:endParaRPr lang="en-GB" kern="50" spc="-30" dirty="0" smtClean="0">
              <a:solidFill>
                <a:srgbClr val="3F3A38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" t="6126" r="1133" b="12772"/>
          <a:stretch/>
        </p:blipFill>
        <p:spPr>
          <a:xfrm>
            <a:off x="323406" y="1739767"/>
            <a:ext cx="3555563" cy="373245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3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Initiativen die Zusammenarbeit und Sichtbarkeit anbieten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Covenant of Mayors for Climate &amp; </a:t>
            </a:r>
            <a:r>
              <a:rPr lang="en-US" b="1" dirty="0" smtClean="0"/>
              <a:t>Energy </a:t>
            </a:r>
          </a:p>
          <a:p>
            <a:r>
              <a:rPr lang="de-DE" dirty="0" smtClean="0"/>
              <a:t>weltweit </a:t>
            </a:r>
            <a:r>
              <a:rPr lang="de-DE" dirty="0"/>
              <a:t>größte Bewegung für lokale Klima- und Energiemaßnahmen. </a:t>
            </a:r>
            <a:endParaRPr lang="de-DE" dirty="0" smtClean="0"/>
          </a:p>
          <a:p>
            <a:r>
              <a:rPr lang="de-DE" dirty="0" smtClean="0"/>
              <a:t>über </a:t>
            </a:r>
            <a:r>
              <a:rPr lang="de-DE" dirty="0"/>
              <a:t>10 000 Städte und Gemeinden </a:t>
            </a:r>
            <a:endParaRPr lang="de-DE" dirty="0" smtClean="0"/>
          </a:p>
          <a:p>
            <a:r>
              <a:rPr lang="de-DE" dirty="0" smtClean="0"/>
              <a:t>Vision</a:t>
            </a:r>
            <a:r>
              <a:rPr lang="de-DE" dirty="0"/>
              <a:t>: Im Jahr 2050 werden wir alle in </a:t>
            </a:r>
            <a:r>
              <a:rPr lang="de-DE" dirty="0" err="1"/>
              <a:t>dekarbonisierten</a:t>
            </a:r>
            <a:r>
              <a:rPr lang="de-DE" dirty="0"/>
              <a:t> und widerstandsfähigen Städten mit Zugang zu erschwinglicher, sicherer und nachhaltiger Energie leben. </a:t>
            </a:r>
            <a:r>
              <a:rPr lang="de-DE" dirty="0" smtClean="0"/>
              <a:t>Verpflichtung, Klimaneutralität bis 2050 + Maßnahmen </a:t>
            </a:r>
            <a:r>
              <a:rPr lang="de-DE" dirty="0"/>
              <a:t>zur Anpassung an den Klimawandel durchzuführen </a:t>
            </a:r>
            <a:r>
              <a:rPr lang="de-DE" dirty="0" smtClean="0"/>
              <a:t>und Bekämpfung Energiearmut </a:t>
            </a:r>
          </a:p>
          <a:p>
            <a:pPr marL="0" indent="0">
              <a:buNone/>
            </a:pPr>
            <a:r>
              <a:rPr lang="de-DE" b="1" dirty="0" smtClean="0"/>
              <a:t>Green </a:t>
            </a:r>
            <a:r>
              <a:rPr lang="de-DE" b="1" dirty="0" smtClean="0"/>
              <a:t>City </a:t>
            </a:r>
            <a:r>
              <a:rPr lang="de-DE" b="1" dirty="0" err="1" smtClean="0"/>
              <a:t>Accord</a:t>
            </a:r>
            <a:r>
              <a:rPr lang="de-DE" b="1" dirty="0" smtClean="0"/>
              <a:t>: </a:t>
            </a:r>
            <a:endParaRPr lang="de-DE" b="1" dirty="0" smtClean="0"/>
          </a:p>
          <a:p>
            <a:r>
              <a:rPr lang="de-DE" dirty="0"/>
              <a:t>Das Green City </a:t>
            </a:r>
            <a:r>
              <a:rPr lang="de-DE" dirty="0" err="1"/>
              <a:t>Accord</a:t>
            </a:r>
            <a:r>
              <a:rPr lang="de-DE" dirty="0"/>
              <a:t> ist eine offene </a:t>
            </a:r>
            <a:r>
              <a:rPr lang="de-DE" dirty="0" smtClean="0"/>
              <a:t>Verpflichtung für europäische </a:t>
            </a:r>
            <a:r>
              <a:rPr lang="de-DE" dirty="0"/>
              <a:t>Bürgermeister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Bürgermeister verpflichten sich, ihre Stadt grüner, sauberer und gesünder zu machen und die Umsetzung der einschlägigen EU-Umweltvorschriften zu beschleunigen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Nach </a:t>
            </a:r>
            <a:r>
              <a:rPr lang="de-DE" dirty="0"/>
              <a:t>der Unterzeichnung der Vereinbarung muss ein lokaler Aktionsplan umgesetzt und die Ergebnisse an die Kommission </a:t>
            </a:r>
            <a:r>
              <a:rPr lang="de-DE" dirty="0" smtClean="0"/>
              <a:t>gemeldet </a:t>
            </a:r>
            <a:r>
              <a:rPr lang="de-DE" dirty="0"/>
              <a:t>werden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86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Bedenken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Keine/ Wenig Verfügbaren Ressourcen: </a:t>
            </a:r>
          </a:p>
          <a:p>
            <a:pPr lvl="2"/>
            <a:r>
              <a:rPr lang="de-DE" sz="1600" dirty="0" smtClean="0"/>
              <a:t>Personal</a:t>
            </a:r>
          </a:p>
          <a:p>
            <a:pPr lvl="2"/>
            <a:r>
              <a:rPr lang="de-DE" sz="1600" dirty="0" smtClean="0"/>
              <a:t>Finanzen</a:t>
            </a:r>
          </a:p>
          <a:p>
            <a:pPr lvl="2"/>
            <a:r>
              <a:rPr lang="de-DE" sz="1600" dirty="0" smtClean="0"/>
              <a:t>Wissen</a:t>
            </a:r>
          </a:p>
          <a:p>
            <a:pPr lvl="2"/>
            <a:r>
              <a:rPr lang="de-DE" sz="1600" dirty="0" smtClean="0"/>
              <a:t>Erfahrung</a:t>
            </a:r>
            <a:endParaRPr lang="de-DE" sz="1600" dirty="0"/>
          </a:p>
          <a:p>
            <a:pPr lvl="2"/>
            <a:endParaRPr lang="de-DE" sz="1600" dirty="0" smtClean="0"/>
          </a:p>
          <a:p>
            <a:r>
              <a:rPr lang="de-DE" sz="1800" dirty="0" smtClean="0"/>
              <a:t>Kosten / Nutzen</a:t>
            </a:r>
          </a:p>
          <a:p>
            <a:pPr lvl="2"/>
            <a:r>
              <a:rPr lang="de-DE" sz="1600" dirty="0" smtClean="0"/>
              <a:t>Wer profitiert?</a:t>
            </a:r>
          </a:p>
          <a:p>
            <a:pPr lvl="2"/>
            <a:r>
              <a:rPr lang="de-DE" sz="1600" dirty="0" smtClean="0"/>
              <a:t>Ist es den Aufwand wert?</a:t>
            </a:r>
          </a:p>
          <a:p>
            <a:pPr lvl="2"/>
            <a:r>
              <a:rPr lang="de-DE" sz="1600" dirty="0" smtClean="0"/>
              <a:t>Sollen wir nicht lieber unsere Arbeit machen?</a:t>
            </a:r>
          </a:p>
          <a:p>
            <a:pPr lvl="2"/>
            <a:r>
              <a:rPr lang="de-DE" sz="1600" dirty="0" smtClean="0"/>
              <a:t>Nationale Fördermittel?</a:t>
            </a:r>
            <a:endParaRPr lang="de-DE" sz="1600" dirty="0"/>
          </a:p>
          <a:p>
            <a:pPr lvl="2"/>
            <a:endParaRPr lang="de-DE" sz="16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8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Innovation und Wissen</a:t>
            </a:r>
            <a:endParaRPr lang="de-DE" sz="1800" dirty="0"/>
          </a:p>
          <a:p>
            <a:pPr lvl="2"/>
            <a:r>
              <a:rPr lang="de-DE" sz="1600" dirty="0" smtClean="0"/>
              <a:t>Aufbau von Wissen und Erfahrung</a:t>
            </a:r>
          </a:p>
          <a:p>
            <a:pPr lvl="2"/>
            <a:r>
              <a:rPr lang="de-DE" sz="1600" dirty="0" smtClean="0"/>
              <a:t>Innovations- und Wettbewerbsfähigkeit</a:t>
            </a:r>
          </a:p>
          <a:p>
            <a:pPr lvl="2"/>
            <a:r>
              <a:rPr lang="de-DE" sz="1600" dirty="0" smtClean="0"/>
              <a:t>Zugang zu neuen Lösungen</a:t>
            </a:r>
          </a:p>
          <a:p>
            <a:pPr lvl="2"/>
            <a:r>
              <a:rPr lang="de-DE" sz="1600" dirty="0" smtClean="0"/>
              <a:t>Zugang zu Firmen und Universitäten</a:t>
            </a:r>
          </a:p>
          <a:p>
            <a:pPr lvl="2"/>
            <a:endParaRPr lang="de-DE" sz="1600" dirty="0"/>
          </a:p>
          <a:p>
            <a:pPr lvl="2"/>
            <a:endParaRPr lang="de-DE" sz="1600" dirty="0"/>
          </a:p>
          <a:p>
            <a:r>
              <a:rPr lang="de-DE" sz="1800" dirty="0" smtClean="0"/>
              <a:t>Wirtschaft und Kooperation</a:t>
            </a:r>
            <a:endParaRPr lang="de-DE" sz="1800" dirty="0"/>
          </a:p>
          <a:p>
            <a:pPr lvl="2"/>
            <a:r>
              <a:rPr lang="de-DE" sz="1600" dirty="0" smtClean="0"/>
              <a:t>Attraktivität der Region erhöht</a:t>
            </a:r>
          </a:p>
          <a:p>
            <a:pPr lvl="2"/>
            <a:r>
              <a:rPr lang="de-DE" sz="1600" dirty="0" smtClean="0"/>
              <a:t>Zugang zu weiteren Fördermitteln, Clustern und Ausgründungen</a:t>
            </a:r>
          </a:p>
          <a:p>
            <a:pPr lvl="2"/>
            <a:r>
              <a:rPr lang="de-DE" sz="1600" dirty="0" smtClean="0"/>
              <a:t>Zusammenarbeit mit anderen öffentlichen Einrichtungen</a:t>
            </a:r>
          </a:p>
          <a:p>
            <a:pPr lvl="2"/>
            <a:r>
              <a:rPr lang="de-DE" sz="1600" dirty="0" smtClean="0"/>
              <a:t>Verwirklichung von Projekten die eigentlich zu „groß“ sind</a:t>
            </a:r>
            <a:endParaRPr lang="de-DE" sz="1600" dirty="0"/>
          </a:p>
          <a:p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76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Vernetzung und Austausch</a:t>
            </a:r>
            <a:endParaRPr lang="de-DE" sz="1800" dirty="0"/>
          </a:p>
          <a:p>
            <a:pPr lvl="2"/>
            <a:r>
              <a:rPr lang="de-DE" sz="1600" dirty="0" smtClean="0"/>
              <a:t>Voneinander Lernen, Lösungen finden</a:t>
            </a:r>
            <a:endParaRPr lang="de-DE" sz="1600" dirty="0"/>
          </a:p>
          <a:p>
            <a:pPr lvl="2"/>
            <a:r>
              <a:rPr lang="de-DE" sz="1600" dirty="0" smtClean="0"/>
              <a:t>Besser vorbereitet sein / Zukunftsfähig</a:t>
            </a:r>
            <a:endParaRPr lang="de-DE" sz="1600" dirty="0"/>
          </a:p>
          <a:p>
            <a:pPr lvl="2"/>
            <a:r>
              <a:rPr lang="de-DE" sz="1600" dirty="0" smtClean="0"/>
              <a:t>Erfahrungsaustausch, Problemlösung</a:t>
            </a:r>
          </a:p>
          <a:p>
            <a:pPr lvl="2"/>
            <a:r>
              <a:rPr lang="de-DE" sz="1600" dirty="0" smtClean="0"/>
              <a:t>Zugang zu Lösungen und Ideen</a:t>
            </a:r>
            <a:endParaRPr lang="de-DE" sz="1600" dirty="0"/>
          </a:p>
          <a:p>
            <a:pPr lvl="2"/>
            <a:endParaRPr lang="de-DE" sz="1600" dirty="0"/>
          </a:p>
          <a:p>
            <a:r>
              <a:rPr lang="de-DE" sz="1800" dirty="0" smtClean="0"/>
              <a:t>Sichtbarkeit</a:t>
            </a:r>
            <a:endParaRPr lang="de-DE" sz="1800" dirty="0"/>
          </a:p>
          <a:p>
            <a:pPr lvl="2"/>
            <a:r>
              <a:rPr lang="de-DE" sz="1600" dirty="0" smtClean="0"/>
              <a:t>Sichtbarkeit der Gemeinde/ Region</a:t>
            </a:r>
            <a:endParaRPr lang="de-DE" sz="1600" dirty="0"/>
          </a:p>
          <a:p>
            <a:pPr lvl="2"/>
            <a:r>
              <a:rPr lang="de-DE" sz="1600" dirty="0" smtClean="0"/>
              <a:t>Steigerung der Attraktivität (e.g. für Investitionen, Start-Ups)</a:t>
            </a:r>
            <a:endParaRPr lang="de-DE" sz="1600" dirty="0"/>
          </a:p>
          <a:p>
            <a:pPr lvl="2"/>
            <a:r>
              <a:rPr lang="de-DE" sz="1600" dirty="0" smtClean="0"/>
              <a:t>Vertreten der eigenen Ideen und Sichtweisen</a:t>
            </a:r>
            <a:endParaRPr lang="de-DE" sz="1600" dirty="0"/>
          </a:p>
          <a:p>
            <a:pPr lvl="2"/>
            <a:r>
              <a:rPr lang="de-DE" sz="1600" dirty="0" smtClean="0"/>
              <a:t>Lobbyarbeit in der EU</a:t>
            </a:r>
            <a:endParaRPr lang="de-DE" sz="1600" dirty="0"/>
          </a:p>
          <a:p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794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URBIS</a:t>
            </a:r>
            <a:r>
              <a:rPr lang="de-DE" dirty="0"/>
              <a:t> ist ein </a:t>
            </a:r>
            <a:r>
              <a:rPr lang="de-DE" dirty="0" smtClean="0"/>
              <a:t>Beratungsdienst von </a:t>
            </a:r>
            <a:r>
              <a:rPr lang="de-DE" dirty="0"/>
              <a:t>der Europäischen Kommission und der Europäischen Investitionsbank </a:t>
            </a:r>
            <a:endParaRPr lang="de-DE" dirty="0" smtClean="0"/>
          </a:p>
          <a:p>
            <a:r>
              <a:rPr lang="de-DE" dirty="0" smtClean="0"/>
              <a:t>Unterstützt Städte </a:t>
            </a:r>
            <a:r>
              <a:rPr lang="de-DE" dirty="0"/>
              <a:t>bei der Planung von </a:t>
            </a:r>
            <a:r>
              <a:rPr lang="de-DE" dirty="0" smtClean="0"/>
              <a:t>Investitionen.</a:t>
            </a:r>
          </a:p>
          <a:p>
            <a:r>
              <a:rPr lang="de-DE" dirty="0"/>
              <a:t>Unterstützt </a:t>
            </a:r>
            <a:r>
              <a:rPr lang="de-DE" dirty="0" smtClean="0"/>
              <a:t>die </a:t>
            </a:r>
            <a:r>
              <a:rPr lang="de-DE" dirty="0"/>
              <a:t>lokalen Behörden bei der Konzeption, Planung und Umsetzung ihrer Investitionsstrategien und -projekte mit maßgeschneiderter technischer und finanzieller Beratung, auch zu innovativen Finanzierungsoptionen. </a:t>
            </a:r>
            <a:endParaRPr lang="de-DE" dirty="0" smtClean="0"/>
          </a:p>
          <a:p>
            <a:r>
              <a:rPr lang="de-DE" dirty="0" smtClean="0"/>
              <a:t>Fokus auf städtischen </a:t>
            </a:r>
            <a:r>
              <a:rPr lang="de-DE" dirty="0"/>
              <a:t>Klimaschutzmaßnahmen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err="1" smtClean="0"/>
              <a:t>Urbact</a:t>
            </a:r>
            <a:r>
              <a:rPr lang="de-DE" b="1" dirty="0" smtClean="0"/>
              <a:t> </a:t>
            </a:r>
            <a:r>
              <a:rPr lang="de-DE" b="1" dirty="0"/>
              <a:t>IV </a:t>
            </a:r>
            <a:endParaRPr lang="de-DE" dirty="0" smtClean="0"/>
          </a:p>
          <a:p>
            <a:r>
              <a:rPr lang="de-DE" dirty="0" smtClean="0"/>
              <a:t>Fördert den Erfahrungsaustausch</a:t>
            </a:r>
            <a:r>
              <a:rPr lang="de-DE" dirty="0"/>
              <a:t>, innovative Ansätze </a:t>
            </a:r>
            <a:endParaRPr lang="de-DE" dirty="0" smtClean="0"/>
          </a:p>
          <a:p>
            <a:r>
              <a:rPr lang="de-DE" dirty="0" smtClean="0"/>
              <a:t>Aufbau </a:t>
            </a:r>
            <a:r>
              <a:rPr lang="de-DE" dirty="0"/>
              <a:t>von Kapazitäten </a:t>
            </a:r>
            <a:r>
              <a:rPr lang="de-DE" dirty="0" smtClean="0"/>
              <a:t>für </a:t>
            </a:r>
            <a:r>
              <a:rPr lang="de-DE" dirty="0"/>
              <a:t>eine integrierte und nachhaltige Stadtentwicklung </a:t>
            </a:r>
          </a:p>
          <a:p>
            <a:r>
              <a:rPr lang="de-DE" dirty="0" smtClean="0"/>
              <a:t>Verbindungen </a:t>
            </a:r>
            <a:r>
              <a:rPr lang="de-DE" dirty="0"/>
              <a:t>zwischen städtischen und ländlichen Gebieten </a:t>
            </a:r>
            <a:r>
              <a:rPr lang="de-DE" dirty="0" smtClean="0"/>
              <a:t>werden berücksichtigt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93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8433" y="3553884"/>
            <a:ext cx="7562144" cy="1470025"/>
          </a:xfrm>
        </p:spPr>
        <p:txBody>
          <a:bodyPr/>
          <a:lstStyle/>
          <a:p>
            <a:r>
              <a:rPr lang="de-DE" dirty="0" smtClean="0"/>
              <a:t>Dachorganisationen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8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Eurotowns</a:t>
            </a:r>
            <a:r>
              <a:rPr lang="de-DE" dirty="0"/>
              <a:t> </a:t>
            </a:r>
            <a:r>
              <a:rPr lang="de-DE" dirty="0" err="1"/>
              <a:t>network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690963"/>
            <a:ext cx="10972800" cy="3959576"/>
          </a:xfrm>
        </p:spPr>
        <p:txBody>
          <a:bodyPr/>
          <a:lstStyle/>
          <a:p>
            <a:r>
              <a:rPr lang="de-DE" dirty="0" smtClean="0"/>
              <a:t>Gegründet 1991 </a:t>
            </a:r>
            <a:r>
              <a:rPr lang="de-DE" dirty="0"/>
              <a:t>als europaweites Netzwerk für Städte und Gemeinden </a:t>
            </a:r>
            <a:r>
              <a:rPr lang="de-DE" dirty="0" smtClean="0"/>
              <a:t>für 50.000 </a:t>
            </a:r>
            <a:r>
              <a:rPr lang="de-DE" dirty="0"/>
              <a:t>bis 250.000 Einwohnern </a:t>
            </a:r>
            <a:endParaRPr lang="de-DE" dirty="0" smtClean="0"/>
          </a:p>
          <a:p>
            <a:r>
              <a:rPr lang="de-DE" dirty="0" smtClean="0"/>
              <a:t>Stellt sicher dass die </a:t>
            </a:r>
            <a:r>
              <a:rPr lang="de-DE" dirty="0"/>
              <a:t>Interessen </a:t>
            </a:r>
            <a:r>
              <a:rPr lang="de-DE" dirty="0" smtClean="0"/>
              <a:t>mittelgroßer Städte </a:t>
            </a:r>
            <a:r>
              <a:rPr lang="de-DE" dirty="0"/>
              <a:t>auf europäischer Ebene </a:t>
            </a:r>
            <a:r>
              <a:rPr lang="de-DE" dirty="0" smtClean="0"/>
              <a:t>und in der </a:t>
            </a:r>
            <a:r>
              <a:rPr lang="de-DE" dirty="0" smtClean="0"/>
              <a:t>europäischen </a:t>
            </a:r>
            <a:r>
              <a:rPr lang="de-DE" dirty="0"/>
              <a:t>Gesetzgebung angemessen </a:t>
            </a:r>
            <a:r>
              <a:rPr lang="de-DE" dirty="0" smtClean="0"/>
              <a:t>berücksichtigt werden . </a:t>
            </a:r>
            <a:endParaRPr lang="de-DE" dirty="0"/>
          </a:p>
          <a:p>
            <a:r>
              <a:rPr lang="de-DE" dirty="0" smtClean="0"/>
              <a:t>Derzeit 20 Mitglieder. </a:t>
            </a:r>
          </a:p>
          <a:p>
            <a:r>
              <a:rPr lang="de-DE" dirty="0" smtClean="0"/>
              <a:t>Die </a:t>
            </a:r>
            <a:r>
              <a:rPr lang="de-DE" dirty="0"/>
              <a:t>Netzwerkstruktur erleichtert produktive und für beide Seiten vorteilhafte Aktivitäten, die sich auf verschiedene Prioritäten durch thematische Task Teams </a:t>
            </a:r>
            <a:r>
              <a:rPr lang="de-DE" dirty="0" smtClean="0"/>
              <a:t>konzentrieren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Deutsche Partner: z.B. Ulm, Böblingen, Sindelfingen, Solingen</a:t>
            </a:r>
          </a:p>
          <a:p>
            <a:r>
              <a:rPr lang="de-DE" dirty="0" smtClean="0"/>
              <a:t>Internationale Partner: </a:t>
            </a:r>
            <a:r>
              <a:rPr lang="de-DE" dirty="0" err="1" smtClean="0"/>
              <a:t>Varberg</a:t>
            </a:r>
            <a:r>
              <a:rPr lang="de-DE" dirty="0" smtClean="0"/>
              <a:t>, Schweden; Girona, Spain, </a:t>
            </a:r>
            <a:r>
              <a:rPr lang="de-DE" dirty="0" err="1" smtClean="0"/>
              <a:t>Gävle</a:t>
            </a:r>
            <a:r>
              <a:rPr lang="de-DE" dirty="0" smtClean="0"/>
              <a:t>, Schweden, Haarlem, Holland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4713697"/>
            <a:ext cx="2963203" cy="10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ICLEI –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Governments</a:t>
            </a:r>
            <a:r>
              <a:rPr lang="de-DE" dirty="0" smtClean="0"/>
              <a:t> for </a:t>
            </a:r>
            <a:r>
              <a:rPr lang="de-DE" dirty="0" err="1" smtClean="0"/>
              <a:t>Sutainability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826239"/>
            <a:ext cx="10972800" cy="3959576"/>
          </a:xfrm>
        </p:spPr>
        <p:txBody>
          <a:bodyPr/>
          <a:lstStyle/>
          <a:p>
            <a:r>
              <a:rPr lang="de-DE" dirty="0" smtClean="0"/>
              <a:t>globales </a:t>
            </a:r>
            <a:r>
              <a:rPr lang="de-DE" dirty="0"/>
              <a:t>Netzwerk von mehr als 2500 lokalen und regionalen </a:t>
            </a:r>
            <a:r>
              <a:rPr lang="de-DE" dirty="0" smtClean="0"/>
              <a:t>Regierungen</a:t>
            </a:r>
          </a:p>
          <a:p>
            <a:r>
              <a:rPr lang="de-DE" dirty="0"/>
              <a:t>ICLEI ist in über 125 Ländern </a:t>
            </a:r>
            <a:r>
              <a:rPr lang="de-DE" dirty="0" smtClean="0"/>
              <a:t>aktiv</a:t>
            </a:r>
            <a:endParaRPr lang="de-DE" dirty="0" smtClean="0"/>
          </a:p>
          <a:p>
            <a:r>
              <a:rPr lang="de-DE" dirty="0" smtClean="0"/>
              <a:t>Fokus: </a:t>
            </a:r>
            <a:r>
              <a:rPr lang="de-DE" dirty="0"/>
              <a:t>Nachhaltigkeitspolitik </a:t>
            </a:r>
            <a:r>
              <a:rPr lang="de-DE" dirty="0" smtClean="0"/>
              <a:t>und lokale </a:t>
            </a:r>
            <a:r>
              <a:rPr lang="de-DE" dirty="0"/>
              <a:t>Maßnahmen für eine emissionsarme, naturnahe, gerechte, widerstandsfähige und kreislauforientierte Entwicklung </a:t>
            </a:r>
            <a:endParaRPr lang="de-DE" dirty="0" smtClean="0"/>
          </a:p>
          <a:p>
            <a:r>
              <a:rPr lang="de-DE" dirty="0" smtClean="0"/>
              <a:t>Mitglieder + Expertenteam </a:t>
            </a:r>
            <a:r>
              <a:rPr lang="de-DE" dirty="0"/>
              <a:t>arbeiten durch gegenseitigen Austausch, Partnerschaften und Kapazitätsaufbau zusammen, um einen systemischen Wandel für die städtische Nachhaltigkeit zu </a:t>
            </a:r>
            <a:r>
              <a:rPr lang="de-DE" dirty="0" smtClean="0"/>
              <a:t>bewirken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Deutsche Partner: z.B. Detmold, Mannheim, Kaufbeuren, Regensburg, etc.</a:t>
            </a:r>
          </a:p>
          <a:p>
            <a:r>
              <a:rPr lang="de-DE" dirty="0"/>
              <a:t>Internationale Partner: Copenhagen, Cannes. Braga, Birmingham, Linz, </a:t>
            </a:r>
            <a:r>
              <a:rPr lang="de-DE" dirty="0" err="1"/>
              <a:t>etc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27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12235" r="4332"/>
          <a:stretch/>
        </p:blipFill>
        <p:spPr>
          <a:xfrm>
            <a:off x="417576" y="4625155"/>
            <a:ext cx="1831848" cy="15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1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Eurocities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Netzwerk </a:t>
            </a:r>
            <a:r>
              <a:rPr lang="de-DE" dirty="0"/>
              <a:t>von mehr als 200 Städten in 38 </a:t>
            </a:r>
            <a:r>
              <a:rPr lang="de-DE" dirty="0" smtClean="0"/>
              <a:t>Ländern mit130 Millionen Menschen leben. </a:t>
            </a:r>
            <a:r>
              <a:rPr lang="de-DE" dirty="0" smtClean="0"/>
              <a:t>Wir </a:t>
            </a:r>
            <a:r>
              <a:rPr lang="de-DE" dirty="0"/>
              <a:t>helfen den Städten, sich gegenseitig zu inspirieren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„</a:t>
            </a:r>
            <a:r>
              <a:rPr lang="de-DE" dirty="0" err="1" smtClean="0"/>
              <a:t>G</a:t>
            </a:r>
            <a:r>
              <a:rPr lang="de-DE" dirty="0" err="1" smtClean="0"/>
              <a:t>lokaler</a:t>
            </a:r>
            <a:r>
              <a:rPr lang="de-DE" dirty="0" smtClean="0"/>
              <a:t>" Ansatz. </a:t>
            </a:r>
          </a:p>
          <a:p>
            <a:r>
              <a:rPr lang="de-DE" dirty="0"/>
              <a:t>Ziel: Städte müssen direkt in die europäische Entscheidungsfindung einbezogen werden und sollten unmittelbar europäische Mittel erhalten. </a:t>
            </a:r>
            <a:endParaRPr lang="de-DE" dirty="0" smtClean="0"/>
          </a:p>
          <a:p>
            <a:r>
              <a:rPr lang="de-DE" dirty="0" smtClean="0"/>
              <a:t>Partner in EU Projekten</a:t>
            </a:r>
          </a:p>
          <a:p>
            <a:r>
              <a:rPr lang="de-DE" dirty="0" smtClean="0"/>
              <a:t>Beratung und Workshops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Deutsche </a:t>
            </a:r>
            <a:r>
              <a:rPr lang="de-DE" dirty="0"/>
              <a:t>Partner: z.B. </a:t>
            </a:r>
            <a:r>
              <a:rPr lang="de-DE" dirty="0" smtClean="0"/>
              <a:t>Berlin, Bonn, Chemnitz</a:t>
            </a:r>
            <a:endParaRPr lang="de-DE" dirty="0"/>
          </a:p>
          <a:p>
            <a:r>
              <a:rPr lang="de-DE" dirty="0"/>
              <a:t>Internationale Partner: </a:t>
            </a:r>
            <a:r>
              <a:rPr lang="de-DE" dirty="0" smtClean="0"/>
              <a:t>Vienna, Manchester, Brest, Tampere, </a:t>
            </a:r>
            <a:r>
              <a:rPr lang="de-DE" dirty="0" err="1"/>
              <a:t>etc</a:t>
            </a:r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6" y="5285895"/>
            <a:ext cx="265784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99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Energy Cities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2065867"/>
            <a:ext cx="10972800" cy="2061626"/>
          </a:xfrm>
        </p:spPr>
        <p:txBody>
          <a:bodyPr/>
          <a:lstStyle/>
          <a:p>
            <a:r>
              <a:rPr lang="de-DE" dirty="0" smtClean="0"/>
              <a:t>Fokus</a:t>
            </a:r>
            <a:r>
              <a:rPr lang="de-DE" dirty="0"/>
              <a:t>: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K</a:t>
            </a:r>
            <a:r>
              <a:rPr lang="de-DE" dirty="0" smtClean="0"/>
              <a:t>onkrete </a:t>
            </a:r>
            <a:r>
              <a:rPr lang="de-DE" dirty="0"/>
              <a:t>Alternativen auf, die von den Städten umgesetzt werden, </a:t>
            </a:r>
            <a:endParaRPr lang="de-DE" dirty="0" smtClean="0"/>
          </a:p>
          <a:p>
            <a:r>
              <a:rPr lang="de-DE" dirty="0" smtClean="0"/>
              <a:t>Veränderung </a:t>
            </a:r>
            <a:r>
              <a:rPr lang="de-DE" dirty="0"/>
              <a:t>der politischen und wirtschaftlichen Steuerung auf allen Ebenen </a:t>
            </a:r>
            <a:endParaRPr lang="de-DE" dirty="0" smtClean="0"/>
          </a:p>
          <a:p>
            <a:r>
              <a:rPr lang="de-DE" dirty="0" smtClean="0"/>
              <a:t>setzt </a:t>
            </a:r>
            <a:r>
              <a:rPr lang="de-DE" dirty="0"/>
              <a:t>sich aus lokalen Führungskräften tausender Städte in 30 europäischen Ländern zusammen</a:t>
            </a:r>
            <a:r>
              <a:rPr lang="de-DE" dirty="0" smtClean="0"/>
              <a:t>.</a:t>
            </a:r>
          </a:p>
          <a:p>
            <a:r>
              <a:rPr lang="de-DE" dirty="0"/>
              <a:t>Energy Cities ist eine Lerngemeinschaft für </a:t>
            </a:r>
            <a:r>
              <a:rPr lang="de-DE" dirty="0" smtClean="0"/>
              <a:t>Städte</a:t>
            </a:r>
          </a:p>
          <a:p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://energy-cities.eu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Deutsche </a:t>
            </a:r>
            <a:r>
              <a:rPr lang="de-DE" dirty="0"/>
              <a:t>Partner: z.B. München, Heidelberg, Freiburg</a:t>
            </a:r>
          </a:p>
          <a:p>
            <a:pPr marL="0" indent="0">
              <a:buNone/>
            </a:pPr>
            <a:r>
              <a:rPr lang="de-DE" dirty="0"/>
              <a:t>Internationale Partner: Marseille, </a:t>
            </a:r>
            <a:r>
              <a:rPr lang="de-DE" dirty="0" err="1"/>
              <a:t>Nante</a:t>
            </a:r>
            <a:r>
              <a:rPr lang="de-DE" dirty="0"/>
              <a:t>, </a:t>
            </a:r>
            <a:r>
              <a:rPr lang="de-DE" dirty="0" err="1"/>
              <a:t>Kalamata</a:t>
            </a:r>
            <a:r>
              <a:rPr lang="de-DE" dirty="0"/>
              <a:t>, </a:t>
            </a:r>
            <a:r>
              <a:rPr lang="de-DE" dirty="0" err="1"/>
              <a:t>Mantova</a:t>
            </a:r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78" y="5460871"/>
            <a:ext cx="4076700" cy="5048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04732"/>
            <a:ext cx="1426559" cy="12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8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71357"/>
            <a:ext cx="6380747" cy="3959576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dirty="0" smtClean="0"/>
              <a:t>Die Arbeit der Bayerischen Forschungsallianz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dirty="0" smtClean="0"/>
              <a:t>Warum ist EU Förderung interessant für öffentliche Einrichtungen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dirty="0" smtClean="0"/>
              <a:t>Welche Dachverbände und Initiativen können helfen</a:t>
            </a:r>
            <a:endParaRPr lang="de-DE" sz="1800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dirty="0" smtClean="0"/>
              <a:t>Praxisbeispiele aus Interreg B und Horizon 2020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313947" y="2065867"/>
            <a:ext cx="4551947" cy="3959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5113" indent="-265113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 b="0" i="0" kern="1200">
                <a:solidFill>
                  <a:srgbClr val="4D4D4D"/>
                </a:solidFill>
                <a:latin typeface="Arial"/>
                <a:ea typeface="ヒラギノ角ゴ Pro W3" charset="-128"/>
                <a:cs typeface="ヒラギノ角ゴ Pro W3" charset="-128"/>
              </a:defRPr>
            </a:lvl1pPr>
            <a:lvl2pPr marL="468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rgbClr val="4D4D4D"/>
                </a:solidFill>
                <a:latin typeface="Arial"/>
                <a:ea typeface="ヒラギノ角ゴ Pro W3" charset="-128"/>
                <a:cs typeface="+mn-cs"/>
              </a:defRPr>
            </a:lvl2pPr>
            <a:lvl3pPr marL="648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4D4D4D"/>
                </a:solidFill>
                <a:latin typeface="Arial"/>
                <a:ea typeface="ヒラギノ角ゴ Pro W3" charset="-128"/>
                <a:cs typeface="+mn-cs"/>
              </a:defRPr>
            </a:lvl3pPr>
            <a:lvl4pPr marL="808038" indent="-180975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/>
              <a:buChar char="−"/>
              <a:defRPr sz="1400" kern="1200">
                <a:solidFill>
                  <a:srgbClr val="4D4D4D"/>
                </a:solidFill>
                <a:latin typeface="Arial"/>
                <a:ea typeface="ヒラギノ角ゴ Pro W3" charset="-128"/>
                <a:cs typeface="+mn-cs"/>
              </a:defRPr>
            </a:lvl4pPr>
            <a:lvl5pPr marL="989013" indent="-180975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Symbol" charset="2"/>
              <a:buChar char="-"/>
              <a:defRPr sz="1400" kern="1200">
                <a:solidFill>
                  <a:srgbClr val="4D4D4D"/>
                </a:solidFill>
                <a:latin typeface="Arial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9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Climate Alliance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30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Nationalen </a:t>
            </a:r>
            <a:r>
              <a:rPr lang="de-DE" dirty="0"/>
              <a:t>Koordinationsbüros </a:t>
            </a:r>
            <a:r>
              <a:rPr lang="de-DE" dirty="0" smtClean="0"/>
              <a:t>in Mitgliedsländern. </a:t>
            </a:r>
          </a:p>
          <a:p>
            <a:r>
              <a:rPr lang="de-DE" dirty="0" smtClean="0"/>
              <a:t>Die </a:t>
            </a:r>
            <a:r>
              <a:rPr lang="de-DE" dirty="0"/>
              <a:t>Zentrale der Europäischen Geschäftsstelle in </a:t>
            </a:r>
            <a:r>
              <a:rPr lang="de-DE" dirty="0" smtClean="0"/>
              <a:t>Frankfurt. </a:t>
            </a:r>
          </a:p>
          <a:p>
            <a:r>
              <a:rPr lang="de-DE" dirty="0" smtClean="0"/>
              <a:t>Lobbyarbeit </a:t>
            </a:r>
            <a:r>
              <a:rPr lang="de-DE" dirty="0"/>
              <a:t>als auch der Beobachtung des für die Mitgliedskommunen besonders relevanten politischen Geschehens auf EU-Ebene. </a:t>
            </a:r>
            <a:endParaRPr lang="de-DE" dirty="0" smtClean="0"/>
          </a:p>
          <a:p>
            <a:r>
              <a:rPr lang="de-DE" dirty="0" smtClean="0"/>
              <a:t>Vorstand setzt sich aus </a:t>
            </a:r>
            <a:r>
              <a:rPr lang="de-DE" dirty="0"/>
              <a:t>kommunalen Vertretern und einem Vertreter von COICA, dem Dachverband der Indigenen </a:t>
            </a:r>
            <a:r>
              <a:rPr lang="de-DE" dirty="0" err="1"/>
              <a:t>Amazoniens</a:t>
            </a:r>
            <a:r>
              <a:rPr lang="de-DE" dirty="0"/>
              <a:t>, </a:t>
            </a:r>
            <a:r>
              <a:rPr lang="de-DE" dirty="0" smtClean="0"/>
              <a:t>zusammen</a:t>
            </a:r>
            <a:endParaRPr lang="de-DE" dirty="0"/>
          </a:p>
        </p:txBody>
      </p:sp>
      <p:pic>
        <p:nvPicPr>
          <p:cNvPr id="7" name="Inhaltsplatzhalt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" y="4710993"/>
            <a:ext cx="19050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4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FEDARENE </a:t>
            </a:r>
            <a:r>
              <a:rPr lang="de-DE" dirty="0" smtClean="0"/>
              <a:t>– European </a:t>
            </a:r>
            <a:r>
              <a:rPr lang="de-DE" dirty="0" err="1" smtClean="0"/>
              <a:t>Federation</a:t>
            </a:r>
            <a:r>
              <a:rPr lang="de-DE" dirty="0" smtClean="0"/>
              <a:t> of </a:t>
            </a:r>
            <a:r>
              <a:rPr lang="de-DE" dirty="0" err="1" smtClean="0"/>
              <a:t>Agencies</a:t>
            </a:r>
            <a:r>
              <a:rPr lang="de-DE" dirty="0" smtClean="0"/>
              <a:t> and </a:t>
            </a:r>
            <a:r>
              <a:rPr lang="de-DE" dirty="0" err="1" smtClean="0"/>
              <a:t>Regions</a:t>
            </a:r>
            <a:r>
              <a:rPr lang="de-DE" dirty="0" smtClean="0"/>
              <a:t> for Energy and Environment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" y="5114502"/>
            <a:ext cx="3596640" cy="1113599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 bwMode="auto">
          <a:xfrm>
            <a:off x="609602" y="2130552"/>
            <a:ext cx="1151086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1990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gegründet </a:t>
            </a:r>
            <a:endParaRPr lang="de-DE" sz="1600" dirty="0" smtClean="0">
              <a:solidFill>
                <a:srgbClr val="4D4D4D"/>
              </a:solidFill>
              <a:latin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Europäisches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Netzwerk von Energieagenturen und lokalen/regionalen Behörden mit mehr als 80 </a:t>
            </a: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Mitgliedern.</a:t>
            </a:r>
            <a:endParaRPr lang="de-DE" sz="1600" dirty="0">
              <a:solidFill>
                <a:srgbClr val="4D4D4D"/>
              </a:solidFill>
              <a:latin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Agenturen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sind </a:t>
            </a: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die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treibende Kraft hinter der Entwicklung </a:t>
            </a: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des Netzwerks</a:t>
            </a:r>
            <a:endParaRPr lang="de-DE" sz="1600" dirty="0">
              <a:solidFill>
                <a:srgbClr val="4D4D4D"/>
              </a:solidFill>
              <a:latin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Ideengeber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auf regionaler, nationaler, europäischer und internationaler Ebene </a:t>
            </a:r>
            <a:endParaRPr lang="de-DE" sz="1600" dirty="0" smtClean="0">
              <a:solidFill>
                <a:srgbClr val="4D4D4D"/>
              </a:solidFill>
              <a:latin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Umsetzer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von Entscheidungen, die von diesen Ebenen </a:t>
            </a: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ausgehen.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Auf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lokaler </a:t>
            </a: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Ebene: Vielzahl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von Aktionen wie Ausstellungen, Konferenzen, Dokumentationsdienste und Treffen mit lokalen Schulen und Berufsverbänden. </a:t>
            </a:r>
            <a:endParaRPr lang="de-DE" sz="1600" dirty="0" smtClean="0">
              <a:solidFill>
                <a:srgbClr val="4D4D4D"/>
              </a:solidFill>
              <a:latin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U</a:t>
            </a: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nterstützen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und beraten auch die lokalen Mandatsträger und die Öffentlichkeit</a:t>
            </a:r>
            <a:r>
              <a:rPr lang="de-DE" sz="1600" dirty="0" smtClean="0">
                <a:solidFill>
                  <a:srgbClr val="4D4D4D"/>
                </a:solidFill>
                <a:latin typeface="Arial"/>
              </a:rPr>
              <a:t>.</a:t>
            </a:r>
          </a:p>
          <a:p>
            <a:pPr>
              <a:spcBef>
                <a:spcPts val="600"/>
              </a:spcBef>
            </a:pPr>
            <a:endParaRPr lang="de-DE" sz="1600" dirty="0">
              <a:solidFill>
                <a:srgbClr val="4D4D4D"/>
              </a:solidFill>
              <a:latin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80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CEMR – The </a:t>
            </a:r>
            <a:r>
              <a:rPr lang="de-DE" dirty="0" err="1" smtClean="0"/>
              <a:t>council</a:t>
            </a:r>
            <a:r>
              <a:rPr lang="de-DE" dirty="0" smtClean="0"/>
              <a:t> of European </a:t>
            </a:r>
            <a:r>
              <a:rPr lang="de-DE" dirty="0" err="1" smtClean="0"/>
              <a:t>Municipalities</a:t>
            </a:r>
            <a:r>
              <a:rPr lang="de-DE" dirty="0" smtClean="0"/>
              <a:t> and </a:t>
            </a:r>
            <a:r>
              <a:rPr lang="de-DE" dirty="0" err="1" smtClean="0"/>
              <a:t>Regions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Rat der Gemeinden und Regionen Europas </a:t>
            </a:r>
          </a:p>
          <a:p>
            <a:r>
              <a:rPr lang="de-DE" dirty="0" smtClean="0"/>
              <a:t>vertritt die Interessen der lokalen und regionalen Gebietskörperschaften Europas und ihrer </a:t>
            </a:r>
          </a:p>
          <a:p>
            <a:r>
              <a:rPr lang="de-DE" dirty="0" smtClean="0"/>
              <a:t>Er fördert die Bürgerbeteiligung und den Austausch zwischen den gewählten Vertretern. </a:t>
            </a:r>
            <a:endParaRPr lang="de-DE" dirty="0" smtClean="0"/>
          </a:p>
          <a:p>
            <a:r>
              <a:rPr lang="de-DE" dirty="0" smtClean="0"/>
              <a:t>https://www.ccre.org/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32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41926"/>
            <a:ext cx="19716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08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8433" y="3553884"/>
            <a:ext cx="7562144" cy="1470025"/>
          </a:xfrm>
        </p:spPr>
        <p:txBody>
          <a:bodyPr/>
          <a:lstStyle/>
          <a:p>
            <a:r>
              <a:rPr lang="de-DE" dirty="0" smtClean="0"/>
              <a:t>Veranstaltungen, Austausch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Convenant</a:t>
            </a:r>
            <a:r>
              <a:rPr lang="de-DE" dirty="0" smtClean="0"/>
              <a:t> of Mayors for Climate &amp; Energy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" y="4681359"/>
            <a:ext cx="3203448" cy="160172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02920" y="1542038"/>
            <a:ext cx="11585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Tausende </a:t>
            </a:r>
            <a:r>
              <a:rPr lang="de-DE" dirty="0"/>
              <a:t>von </a:t>
            </a:r>
            <a:r>
              <a:rPr lang="de-DE" dirty="0" smtClean="0"/>
              <a:t>Kommunalverwaltungen, die </a:t>
            </a:r>
            <a:r>
              <a:rPr lang="de-DE" dirty="0"/>
              <a:t>sich freiwillig zur Umsetzung der EU-Klima- und Energieziele verpflichten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</a:t>
            </a:r>
            <a:r>
              <a:rPr lang="de-DE" dirty="0" smtClean="0"/>
              <a:t>inzigartiger </a:t>
            </a:r>
            <a:r>
              <a:rPr lang="de-DE" dirty="0" err="1"/>
              <a:t>Bottom</a:t>
            </a:r>
            <a:r>
              <a:rPr lang="de-DE" dirty="0"/>
              <a:t>-up-Ansatz für Energie- und Klimaschutzmaßnahmen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Mehr </a:t>
            </a:r>
            <a:r>
              <a:rPr lang="de-DE" dirty="0"/>
              <a:t>als 9.000 lokale und regionale Gebietskörperschaften in 57 Ländern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Multi-Stakeholder-Bewegung mit technischer </a:t>
            </a:r>
            <a:r>
              <a:rPr lang="de-DE" dirty="0"/>
              <a:t>und </a:t>
            </a:r>
            <a:r>
              <a:rPr lang="de-DE" dirty="0" smtClean="0"/>
              <a:t>methodischer </a:t>
            </a:r>
            <a:r>
              <a:rPr lang="de-DE" dirty="0"/>
              <a:t>Unterstützung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Erfolgsfaktoren: </a:t>
            </a:r>
            <a:r>
              <a:rPr lang="de-DE" dirty="0"/>
              <a:t>der </a:t>
            </a:r>
            <a:r>
              <a:rPr lang="de-DE" dirty="0" err="1"/>
              <a:t>Bottom</a:t>
            </a:r>
            <a:r>
              <a:rPr lang="de-DE" dirty="0"/>
              <a:t>-up-</a:t>
            </a:r>
            <a:r>
              <a:rPr lang="de-DE" dirty="0" err="1"/>
              <a:t>Governance</a:t>
            </a:r>
            <a:r>
              <a:rPr lang="de-DE" dirty="0"/>
              <a:t>, dem Kooperationsmodell auf mehreren Ebenen und dem kontextbezogenen </a:t>
            </a:r>
            <a:r>
              <a:rPr lang="de-DE" dirty="0" smtClean="0"/>
              <a:t>Handlungsrahmen.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943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</a:t>
            </a:r>
            <a:r>
              <a:rPr lang="de-DE" dirty="0" err="1" smtClean="0"/>
              <a:t>Week</a:t>
            </a:r>
            <a:r>
              <a:rPr lang="de-DE" dirty="0" smtClean="0"/>
              <a:t> of </a:t>
            </a:r>
            <a:r>
              <a:rPr lang="de-DE" dirty="0" err="1" smtClean="0"/>
              <a:t>Regions</a:t>
            </a:r>
            <a:r>
              <a:rPr lang="de-DE" dirty="0" smtClean="0"/>
              <a:t> and Cities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15" y="2228342"/>
            <a:ext cx="4689485" cy="3431331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45592" y="1953430"/>
            <a:ext cx="6230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Diskussion gemeinsamer Herausforderungen für die Regionen und Städte Europas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Zusammenführung </a:t>
            </a:r>
            <a:r>
              <a:rPr lang="de-DE" dirty="0"/>
              <a:t>von Politikern, Entscheidungsträgern, Experten und Praktikern der Kohäsionspolitik sowie von Interessenvertretern aus Wirtschaft, Bankwesen, Organisationen der Zivilgesellschaft, Hochschulen, EU-Institutionen und den Medien;   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Bereitstellung </a:t>
            </a:r>
            <a:r>
              <a:rPr lang="de-DE" dirty="0"/>
              <a:t>einer Plattform für den Aufbau von Kapazitäten, das Lernen und den Austausch von Erfahrungen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Erleichterung </a:t>
            </a:r>
            <a:r>
              <a:rPr lang="de-DE" dirty="0"/>
              <a:t>der Zusammenarbeit und Vernetzung zwischen Regionen und </a:t>
            </a:r>
            <a:r>
              <a:rPr lang="de-DE" dirty="0" smtClean="0"/>
              <a:t>Städten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 https</a:t>
            </a:r>
            <a:r>
              <a:rPr lang="de-DE" dirty="0"/>
              <a:t>://europa.eu/regions-and-cities/</a:t>
            </a:r>
          </a:p>
        </p:txBody>
      </p:sp>
    </p:spTree>
    <p:extLst>
      <p:ext uri="{BB962C8B-B14F-4D97-AF65-F5344CB8AC3E}">
        <p14:creationId xmlns:p14="http://schemas.microsoft.com/office/powerpoint/2010/main" val="926833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Lenk, Kommunity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Im Veranstaltungs- </a:t>
            </a:r>
            <a:r>
              <a:rPr lang="de-DE" sz="1800" dirty="0"/>
              <a:t>und Vernetzungsangebot LENK </a:t>
            </a:r>
            <a:r>
              <a:rPr lang="de-DE" sz="1800" dirty="0" err="1"/>
              <a:t>KOMMUNity</a:t>
            </a:r>
            <a:r>
              <a:rPr lang="de-DE" sz="1800" dirty="0"/>
              <a:t> </a:t>
            </a:r>
            <a:r>
              <a:rPr lang="de-DE" sz="1800" dirty="0" smtClean="0"/>
              <a:t>sollen sich 2.000 </a:t>
            </a:r>
            <a:r>
              <a:rPr lang="de-DE" sz="1800" dirty="0"/>
              <a:t>Gemeinden, Städten und Landkreisen in Bayern vernetzen und dabei Fachwissen und Erfahrungen </a:t>
            </a:r>
            <a:r>
              <a:rPr lang="de-DE" sz="1800" dirty="0" smtClean="0"/>
              <a:t>austauschen.</a:t>
            </a:r>
            <a:endParaRPr lang="de-DE" sz="1800" dirty="0"/>
          </a:p>
          <a:p>
            <a:r>
              <a:rPr lang="de-DE" sz="1800" dirty="0" smtClean="0"/>
              <a:t>Kommunen werden zu </a:t>
            </a:r>
            <a:r>
              <a:rPr lang="de-DE" sz="1800" dirty="0"/>
              <a:t>dringlichen Themen rund um Energiewende und </a:t>
            </a:r>
            <a:r>
              <a:rPr lang="de-DE" sz="1800" dirty="0" smtClean="0"/>
              <a:t>Klimaschutz informiert .</a:t>
            </a:r>
          </a:p>
          <a:p>
            <a:r>
              <a:rPr lang="de-DE" sz="1800" dirty="0" smtClean="0"/>
              <a:t>Kompaktes Info-Format </a:t>
            </a:r>
            <a:endParaRPr lang="de-DE" sz="1800" dirty="0" smtClean="0"/>
          </a:p>
          <a:p>
            <a:r>
              <a:rPr lang="de-DE" sz="1800" dirty="0"/>
              <a:t>J</a:t>
            </a:r>
            <a:r>
              <a:rPr lang="de-DE" sz="1800" dirty="0" smtClean="0"/>
              <a:t>eweils </a:t>
            </a:r>
            <a:r>
              <a:rPr lang="de-DE" sz="1800" dirty="0"/>
              <a:t>einem Schwerpunktthema aus dem Bereich Klima und </a:t>
            </a:r>
            <a:r>
              <a:rPr lang="de-DE" sz="1800" dirty="0" smtClean="0"/>
              <a:t>Energie</a:t>
            </a:r>
          </a:p>
          <a:p>
            <a:r>
              <a:rPr lang="de-DE" sz="1800" dirty="0" smtClean="0"/>
              <a:t>Wir </a:t>
            </a:r>
            <a:r>
              <a:rPr lang="de-DE" sz="1800" dirty="0"/>
              <a:t>kombinieren Kurzvorträge von Expertinnen und Experten mit Erfahrungsberichten ausgewählter Kommunen und erleichtern das Nachmachen mit Handreichungen und konkreten Handlungsempfehlungen.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36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" y="4844390"/>
            <a:ext cx="5466588" cy="11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10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8433" y="3283374"/>
            <a:ext cx="7562144" cy="1470025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Praxisbeispiele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0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Horizon 2020 Projekt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100% erneuerbar, 100% sicher! Dies ist die entscheidende und äußerst wichtige Vision von EASY-RES. </a:t>
            </a:r>
            <a:endParaRPr lang="de-DE" dirty="0" smtClean="0"/>
          </a:p>
          <a:p>
            <a:r>
              <a:rPr lang="de-DE" dirty="0" smtClean="0"/>
              <a:t>Neuartige </a:t>
            </a:r>
            <a:r>
              <a:rPr lang="de-DE" dirty="0"/>
              <a:t>Regelungsalgorithmen und innovative Zusatzdienste, die die Durchdringung des europäischen Energiesystems mit bis zu 100 % erneuerbaren Energiequellen ermöglichen werden. </a:t>
            </a:r>
            <a:endParaRPr lang="de-DE" dirty="0" smtClean="0"/>
          </a:p>
          <a:p>
            <a:r>
              <a:rPr lang="de-DE" dirty="0" smtClean="0"/>
              <a:t>Nachhaltigeres </a:t>
            </a:r>
            <a:r>
              <a:rPr lang="de-DE" dirty="0"/>
              <a:t>Stromnetz, das zuverlässig und sicher Energie aus erneuerbaren Quellen liefert.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Aristotle University of </a:t>
            </a:r>
            <a:r>
              <a:rPr lang="de-DE" dirty="0" smtClean="0"/>
              <a:t>Thessaloniki</a:t>
            </a:r>
          </a:p>
          <a:p>
            <a:r>
              <a:rPr lang="de-DE" dirty="0"/>
              <a:t>Universität Passau</a:t>
            </a:r>
          </a:p>
          <a:p>
            <a:r>
              <a:rPr lang="de-DE" dirty="0" err="1"/>
              <a:t>Universidad</a:t>
            </a:r>
            <a:r>
              <a:rPr lang="de-DE" dirty="0"/>
              <a:t> de </a:t>
            </a:r>
            <a:r>
              <a:rPr lang="de-DE" dirty="0" smtClean="0"/>
              <a:t>Sevilla</a:t>
            </a:r>
            <a:endParaRPr lang="de-DE" b="1" dirty="0" smtClean="0"/>
          </a:p>
          <a:p>
            <a:r>
              <a:rPr lang="de-DE" dirty="0"/>
              <a:t>TU </a:t>
            </a:r>
            <a:r>
              <a:rPr lang="de-DE" dirty="0" smtClean="0"/>
              <a:t>Delft</a:t>
            </a:r>
          </a:p>
          <a:p>
            <a:r>
              <a:rPr lang="de-DE" dirty="0"/>
              <a:t>Lancaster University</a:t>
            </a:r>
          </a:p>
          <a:p>
            <a:r>
              <a:rPr lang="de-DE" dirty="0"/>
              <a:t>Independent Power Transmission Operator SA</a:t>
            </a:r>
          </a:p>
          <a:p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1" y="744360"/>
            <a:ext cx="1414508" cy="103248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626608" y="4236515"/>
            <a:ext cx="6096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Elektro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Gorenjska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,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podjetje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za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distribucijo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električne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4D4D4D"/>
                </a:solidFill>
                <a:latin typeface="Arial"/>
              </a:rPr>
              <a:t>energije</a:t>
            </a:r>
            <a:endParaRPr lang="de-DE" sz="1600" dirty="0" smtClean="0">
              <a:solidFill>
                <a:srgbClr val="4D4D4D"/>
              </a:solidFill>
              <a:latin typeface="Arial"/>
            </a:endParaRP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Stadtwerke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Landau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a.d.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Isar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Stadtwerk Haßfurt 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GmbH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FENECON GmbH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Bayern Innovativ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endParaRPr lang="de-DE" sz="1600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040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Entwicklung und Umsetzung innovativer Energiestrategien durch Überarbeitung der bestehenden </a:t>
            </a:r>
            <a:r>
              <a:rPr lang="de-DE" dirty="0" smtClean="0"/>
              <a:t>Energiepläne:</a:t>
            </a:r>
            <a:endParaRPr lang="de-DE" dirty="0"/>
          </a:p>
          <a:p>
            <a:r>
              <a:rPr lang="de-DE" dirty="0"/>
              <a:t>Einbeziehung der Bürger durch einen </a:t>
            </a:r>
            <a:r>
              <a:rPr lang="de-DE" dirty="0" err="1"/>
              <a:t>Bottom</a:t>
            </a:r>
            <a:r>
              <a:rPr lang="de-DE" dirty="0"/>
              <a:t>-up-Ansatz in den Prozess der Entwicklung von Energiestrategien und -plänen, </a:t>
            </a:r>
          </a:p>
          <a:p>
            <a:r>
              <a:rPr lang="de-DE" dirty="0"/>
              <a:t>Verbesserung des Managementsystems im Hinblick auf die Verbesserung </a:t>
            </a:r>
            <a:r>
              <a:rPr lang="de-DE" dirty="0" smtClean="0"/>
              <a:t>der HR</a:t>
            </a:r>
            <a:endParaRPr lang="de-DE" dirty="0"/>
          </a:p>
          <a:p>
            <a:r>
              <a:rPr lang="de-DE" dirty="0" smtClean="0"/>
              <a:t>Rahmen </a:t>
            </a:r>
            <a:r>
              <a:rPr lang="de-DE" dirty="0"/>
              <a:t>für die Entwicklung von Bürgerinvestitionen </a:t>
            </a:r>
            <a:endParaRPr lang="de-DE" dirty="0" smtClean="0"/>
          </a:p>
          <a:p>
            <a:r>
              <a:rPr lang="de-DE" dirty="0" smtClean="0"/>
              <a:t>Schaffung </a:t>
            </a:r>
            <a:r>
              <a:rPr lang="de-DE" dirty="0"/>
              <a:t>von Energiegruppen/Energiegenossenschaften, die in der Lage sind, die Planung, Umsetzung und auch Finanzierung nachhaltiger Energieprojekte zu </a:t>
            </a:r>
            <a:r>
              <a:rPr lang="de-DE" dirty="0" smtClean="0"/>
              <a:t>unterstützen</a:t>
            </a:r>
          </a:p>
          <a:p>
            <a:endParaRPr lang="de-DE" dirty="0" smtClean="0"/>
          </a:p>
          <a:p>
            <a:r>
              <a:rPr lang="de-DE" dirty="0" smtClean="0"/>
              <a:t>Kroatien</a:t>
            </a:r>
            <a:r>
              <a:rPr lang="de-DE" dirty="0" smtClean="0"/>
              <a:t>: </a:t>
            </a:r>
            <a:r>
              <a:rPr lang="de-DE" dirty="0" err="1"/>
              <a:t>Međimurska</a:t>
            </a:r>
            <a:r>
              <a:rPr lang="de-DE" dirty="0"/>
              <a:t> </a:t>
            </a:r>
            <a:r>
              <a:rPr lang="de-DE" dirty="0" err="1"/>
              <a:t>energetska</a:t>
            </a:r>
            <a:r>
              <a:rPr lang="de-DE" dirty="0"/>
              <a:t> </a:t>
            </a:r>
            <a:r>
              <a:rPr lang="de-DE" dirty="0" err="1"/>
              <a:t>agencija</a:t>
            </a:r>
            <a:r>
              <a:rPr lang="de-DE" dirty="0"/>
              <a:t> </a:t>
            </a:r>
            <a:r>
              <a:rPr lang="de-DE" dirty="0" err="1"/>
              <a:t>d.o.o</a:t>
            </a:r>
            <a:r>
              <a:rPr lang="de-DE" dirty="0"/>
              <a:t>., </a:t>
            </a:r>
            <a:r>
              <a:rPr lang="de-DE" dirty="0" smtClean="0"/>
              <a:t>Stadt Prelog</a:t>
            </a:r>
          </a:p>
          <a:p>
            <a:r>
              <a:rPr lang="de-DE" dirty="0"/>
              <a:t>Ungarn: </a:t>
            </a:r>
            <a:r>
              <a:rPr lang="de-DE" dirty="0" err="1"/>
              <a:t>Energiaklub</a:t>
            </a:r>
            <a:r>
              <a:rPr lang="de-DE" dirty="0"/>
              <a:t> </a:t>
            </a:r>
            <a:r>
              <a:rPr lang="de-DE" dirty="0" err="1"/>
              <a:t>Szakpolitikai</a:t>
            </a:r>
            <a:r>
              <a:rPr lang="de-DE" dirty="0"/>
              <a:t> </a:t>
            </a:r>
            <a:r>
              <a:rPr lang="de-DE" dirty="0" err="1"/>
              <a:t>Intézet</a:t>
            </a:r>
            <a:r>
              <a:rPr lang="de-DE" dirty="0"/>
              <a:t> </a:t>
            </a:r>
            <a:r>
              <a:rPr lang="de-DE" dirty="0" err="1"/>
              <a:t>és</a:t>
            </a:r>
            <a:r>
              <a:rPr lang="de-DE" dirty="0"/>
              <a:t> </a:t>
            </a:r>
            <a:r>
              <a:rPr lang="de-DE" dirty="0" err="1"/>
              <a:t>Módszertani</a:t>
            </a:r>
            <a:r>
              <a:rPr lang="de-DE" dirty="0"/>
              <a:t> </a:t>
            </a:r>
            <a:r>
              <a:rPr lang="de-DE" dirty="0" err="1"/>
              <a:t>Központ</a:t>
            </a:r>
            <a:r>
              <a:rPr lang="de-DE" dirty="0"/>
              <a:t> </a:t>
            </a:r>
            <a:r>
              <a:rPr lang="de-DE" dirty="0" err="1" smtClean="0"/>
              <a:t>Egyesület</a:t>
            </a:r>
            <a:r>
              <a:rPr lang="de-DE" dirty="0"/>
              <a:t>, Budapest </a:t>
            </a:r>
            <a:endParaRPr lang="de-DE" dirty="0" smtClean="0"/>
          </a:p>
          <a:p>
            <a:r>
              <a:rPr lang="de-DE" dirty="0" smtClean="0"/>
              <a:t>Polen</a:t>
            </a:r>
            <a:r>
              <a:rPr lang="de-DE" dirty="0"/>
              <a:t>: </a:t>
            </a:r>
            <a:r>
              <a:rPr lang="de-DE" dirty="0" smtClean="0"/>
              <a:t>Stadt Lublin</a:t>
            </a:r>
          </a:p>
          <a:p>
            <a:r>
              <a:rPr lang="de-DE" dirty="0" smtClean="0"/>
              <a:t>Slowenien</a:t>
            </a:r>
            <a:r>
              <a:rPr lang="de-DE" dirty="0"/>
              <a:t>: </a:t>
            </a:r>
            <a:r>
              <a:rPr lang="de-DE" dirty="0" smtClean="0"/>
              <a:t>É-</a:t>
            </a:r>
            <a:r>
              <a:rPr lang="de-DE" dirty="0" err="1" smtClean="0"/>
              <a:t>zaod</a:t>
            </a:r>
            <a:r>
              <a:rPr lang="de-DE" dirty="0" smtClean="0"/>
              <a:t>, Stadt </a:t>
            </a:r>
            <a:r>
              <a:rPr lang="de-DE" dirty="0" err="1" smtClean="0"/>
              <a:t>Koper</a:t>
            </a:r>
            <a:endParaRPr lang="de-DE" dirty="0" smtClean="0"/>
          </a:p>
          <a:p>
            <a:r>
              <a:rPr lang="de-DE" dirty="0" err="1" smtClean="0"/>
              <a:t>Deutsland</a:t>
            </a:r>
            <a:r>
              <a:rPr lang="de-DE" dirty="0" smtClean="0"/>
              <a:t>: Stadtwerke Pfaffenofen, </a:t>
            </a:r>
            <a:r>
              <a:rPr lang="de-DE" dirty="0" err="1" smtClean="0"/>
              <a:t>Büerger</a:t>
            </a:r>
            <a:r>
              <a:rPr lang="de-DE" dirty="0" smtClean="0"/>
              <a:t> Energie-</a:t>
            </a:r>
            <a:r>
              <a:rPr lang="de-DE" dirty="0" err="1" smtClean="0"/>
              <a:t>Genossensaft</a:t>
            </a:r>
            <a:r>
              <a:rPr lang="de-DE" dirty="0" smtClean="0"/>
              <a:t> Landkreis Pfaffenofen </a:t>
            </a:r>
            <a:r>
              <a:rPr lang="de-DE" dirty="0" err="1" smtClean="0"/>
              <a:t>a.d.</a:t>
            </a:r>
            <a:r>
              <a:rPr lang="de-DE" dirty="0" smtClean="0"/>
              <a:t> Ilm e.G.</a:t>
            </a:r>
          </a:p>
          <a:p>
            <a:r>
              <a:rPr lang="de-DE" dirty="0" smtClean="0"/>
              <a:t>Italien: </a:t>
            </a:r>
            <a:r>
              <a:rPr lang="de-DE" dirty="0" err="1" smtClean="0"/>
              <a:t>Commune</a:t>
            </a:r>
            <a:r>
              <a:rPr lang="de-DE" dirty="0" smtClean="0"/>
              <a:t> di Forli</a:t>
            </a:r>
          </a:p>
          <a:p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39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552275"/>
            <a:ext cx="3011424" cy="13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8433" y="3439584"/>
            <a:ext cx="7562144" cy="1470025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Arbeit der Bayerischen Forschungsallianz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New European Bauhaus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NEBourhoods bereitet München-Neuperlach (DE) auf die Zukunft </a:t>
            </a:r>
            <a:r>
              <a:rPr lang="de-DE" dirty="0" smtClean="0"/>
              <a:t>vor</a:t>
            </a:r>
          </a:p>
          <a:p>
            <a:r>
              <a:rPr lang="de-DE" dirty="0" smtClean="0"/>
              <a:t>Grundlage EU </a:t>
            </a:r>
            <a:r>
              <a:rPr lang="de-DE" dirty="0"/>
              <a:t>Green Deal in Bezug auf die gebaute Umwelt, Kreislaufwirtschaft, Mobilität, Energie, Ernährung und Gesundheit </a:t>
            </a:r>
            <a:endParaRPr lang="de-DE" dirty="0" smtClean="0"/>
          </a:p>
          <a:p>
            <a:r>
              <a:rPr lang="de-DE" dirty="0" smtClean="0"/>
              <a:t>Das </a:t>
            </a:r>
            <a:r>
              <a:rPr lang="de-DE" dirty="0"/>
              <a:t>Projekt wird auf den Stärken des Gebiets aufbauen - einem ausgeprägten Gemeinschaftssinn, ausgedehnten Grünflächen, großzügigen, wenn auch renovierungsbedürftigen Wohnungen - und seine Schwächen angehen - überdurchschnittlich hohe Arbeitslosigkeit und unterdurchschnittliches Bildungsniveau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Partner: Technische </a:t>
            </a:r>
            <a:r>
              <a:rPr lang="de-DE" dirty="0"/>
              <a:t>Universität München, </a:t>
            </a:r>
            <a:r>
              <a:rPr lang="de-DE" dirty="0" err="1"/>
              <a:t>UnternehmerTUM</a:t>
            </a:r>
            <a:r>
              <a:rPr lang="de-DE" dirty="0"/>
              <a:t> und UTUM </a:t>
            </a:r>
            <a:r>
              <a:rPr lang="de-DE" dirty="0" err="1"/>
              <a:t>Maker</a:t>
            </a:r>
            <a:r>
              <a:rPr lang="de-DE" dirty="0"/>
              <a:t> Space GmbH,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Hochschule </a:t>
            </a:r>
            <a:r>
              <a:rPr lang="de-DE" dirty="0"/>
              <a:t>für angewandte Wissenschaften München / M:UniverCity und </a:t>
            </a:r>
            <a:r>
              <a:rPr lang="de-DE" dirty="0" err="1"/>
              <a:t>Strascheg</a:t>
            </a:r>
            <a:r>
              <a:rPr lang="de-DE" dirty="0"/>
              <a:t> Center for Entrepreneurship, Münchner Gesellschaft für Stadterneuerung mbH, Bayerische Forschungsallianz GmbH, Green City e. V., Architekturgalerie München, Studio Stadt Region Architektur &amp; Stadtentwicklung, Hauck </a:t>
            </a:r>
            <a:r>
              <a:rPr lang="de-DE" dirty="0" err="1"/>
              <a:t>Weisser</a:t>
            </a:r>
            <a:r>
              <a:rPr lang="de-DE" dirty="0"/>
              <a:t> Studio </a:t>
            </a:r>
            <a:r>
              <a:rPr lang="de-DE" dirty="0" err="1"/>
              <a:t>Animal</a:t>
            </a:r>
            <a:r>
              <a:rPr lang="de-DE" dirty="0"/>
              <a:t> </a:t>
            </a:r>
            <a:r>
              <a:rPr lang="de-DE" dirty="0" err="1"/>
              <a:t>Aided</a:t>
            </a:r>
            <a:r>
              <a:rPr lang="de-DE" dirty="0"/>
              <a:t> Design GBR sowie </a:t>
            </a:r>
            <a:r>
              <a:rPr lang="de-DE" dirty="0" err="1"/>
              <a:t>Str.ucture</a:t>
            </a:r>
            <a:r>
              <a:rPr lang="de-DE" dirty="0"/>
              <a:t> GmbH.</a:t>
            </a:r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40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7" y="243555"/>
            <a:ext cx="2595835" cy="16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29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LIFE </a:t>
            </a:r>
          </a:p>
          <a:p>
            <a:pPr marL="0" lvl="0" indent="0" defTabSz="914400" eaLnBrk="0" hangingPunct="0">
              <a:spcBef>
                <a:spcPct val="0"/>
              </a:spcBef>
              <a:buNone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hangingPunct="0">
              <a:spcBef>
                <a:spcPct val="0"/>
              </a:spcBef>
            </a:pPr>
            <a:r>
              <a:rPr lang="de-DE" altLang="de-DE" dirty="0"/>
              <a:t>Sicherung und Optimierung der Kernflächen des Magerrasenverbundes in den Natura-2000-Gebieten, </a:t>
            </a:r>
          </a:p>
          <a:p>
            <a:pPr defTabSz="914400" eaLnBrk="0" hangingPunct="0">
              <a:spcBef>
                <a:spcPct val="0"/>
              </a:spcBef>
            </a:pPr>
            <a:r>
              <a:rPr lang="de-DE" altLang="de-DE" dirty="0"/>
              <a:t>Nachhaltige Sicherung der Vorkommen überregional bedeutsamer Pflanzen- und Tierarten der Magerrasen und anderer Lebensräume bzw. Etablierung überlebensfähiger Populationen dieser Arten, </a:t>
            </a:r>
          </a:p>
          <a:p>
            <a:pPr defTabSz="914400" eaLnBrk="0" hangingPunct="0">
              <a:spcBef>
                <a:spcPct val="0"/>
              </a:spcBef>
            </a:pPr>
            <a:r>
              <a:rPr lang="de-DE" altLang="de-DE" dirty="0"/>
              <a:t>Unterstützung der Schäferei im Sinne einer nachhaltigen Bewirtschaftung der Magerrasen, </a:t>
            </a:r>
          </a:p>
          <a:p>
            <a:pPr defTabSz="914400" eaLnBrk="0" hangingPunct="0">
              <a:spcBef>
                <a:spcPct val="0"/>
              </a:spcBef>
            </a:pPr>
            <a:r>
              <a:rPr lang="de-DE" altLang="de-DE" dirty="0"/>
              <a:t>Erhöhung der Strukturvielfalt in den Wäldern, </a:t>
            </a:r>
          </a:p>
          <a:p>
            <a:pPr defTabSz="914400" eaLnBrk="0" hangingPunct="0">
              <a:spcBef>
                <a:spcPct val="0"/>
              </a:spcBef>
            </a:pPr>
            <a:r>
              <a:rPr lang="de-DE" altLang="de-DE" dirty="0"/>
              <a:t>Erhöhung </a:t>
            </a:r>
            <a:r>
              <a:rPr lang="de-DE" altLang="de-DE" dirty="0"/>
              <a:t>der Attraktivität der Region für den Tourismus und als Lebensraum für die hier lebenden Menschen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41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09499"/>
              </p:ext>
            </p:extLst>
          </p:nvPr>
        </p:nvGraphicFramePr>
        <p:xfrm>
          <a:off x="487680" y="4348177"/>
          <a:ext cx="10515600" cy="19202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0108392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39959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 dirty="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Bayerisches Staatsministerium </a:t>
                      </a:r>
                      <a:r>
                        <a:rPr lang="de-DE" sz="1600" b="0" i="0" kern="1200" dirty="0" err="1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fr</a:t>
                      </a:r>
                      <a:r>
                        <a:rPr lang="de-DE" sz="1600" b="0" i="0" kern="1200" dirty="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 Umwelt und Verbraucherschutz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Coordinator</a:t>
                      </a:r>
                      <a:endParaRPr lang="de-DE" sz="1600" b="0" i="0" kern="1200" dirty="0">
                        <a:solidFill>
                          <a:srgbClr val="4D4D4D"/>
                        </a:solidFill>
                        <a:latin typeface="Arial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21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 dirty="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Bund Naturschutz e.V., Germany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Participant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788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 dirty="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Schutzgemeinschaft </a:t>
                      </a:r>
                      <a:r>
                        <a:rPr lang="de-DE" sz="1600" b="0" i="0" kern="1200" dirty="0" err="1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Wemdinger</a:t>
                      </a:r>
                      <a:r>
                        <a:rPr lang="de-DE" sz="1600" b="0" i="0" kern="1200" dirty="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 Ried e. V., Germany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Participant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806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Rieser</a:t>
                      </a:r>
                      <a:r>
                        <a:rPr lang="de-DE" sz="1600" b="0" i="0" kern="1200" dirty="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 Naturschutzverein e. V., Germany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Participant</a:t>
                      </a:r>
                      <a:endParaRPr lang="de-DE" sz="1600" b="0" i="0" kern="1200" dirty="0">
                        <a:solidFill>
                          <a:srgbClr val="4D4D4D"/>
                        </a:solidFill>
                        <a:latin typeface="Arial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961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Landkreis Donau-Ries, Germany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l" defTabSz="9144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rgbClr val="4D4D4D"/>
                          </a:solidFill>
                          <a:latin typeface="Arial"/>
                          <a:ea typeface="ヒラギノ角ゴ Pro W3" charset="-128"/>
                          <a:cs typeface="ヒラギノ角ゴ Pro W3" charset="-128"/>
                        </a:rPr>
                        <a:t>Participant</a:t>
                      </a:r>
                      <a:endParaRPr lang="de-DE" sz="1600" b="0" i="0" kern="1200" dirty="0">
                        <a:solidFill>
                          <a:srgbClr val="4D4D4D"/>
                        </a:solidFill>
                        <a:latin typeface="Arial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590252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501142"/>
            <a:ext cx="7735572" cy="11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spect="1"/>
          </p:cNvSpPr>
          <p:nvPr/>
        </p:nvSpPr>
        <p:spPr>
          <a:xfrm>
            <a:off x="2649462" y="3775177"/>
            <a:ext cx="2823361" cy="2070000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dirty="0">
                <a:solidFill>
                  <a:srgbClr val="4D4D4D"/>
                </a:solidFill>
                <a:ea typeface="Arial" charset="0"/>
                <a:cs typeface="Arial" charset="0"/>
              </a:rPr>
              <a:t>Standort München</a:t>
            </a:r>
          </a:p>
          <a:p>
            <a:pPr>
              <a:lnSpc>
                <a:spcPct val="100000"/>
              </a:lnSpc>
            </a:pPr>
            <a:endParaRPr lang="de-DE" sz="1200" dirty="0">
              <a:solidFill>
                <a:srgbClr val="4D4D4D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Prinzregentenstraße 52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D-80538 München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/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Tel.: +49 (0)89 99 01 888-0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E-Mail: 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  <a:hlinkClick r:id="rId2"/>
              </a:rPr>
              <a:t>info@bayfor.org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 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Internet: 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  <a:hlinkClick r:id="rId3"/>
              </a:rPr>
              <a:t>www.bayfor.org</a:t>
            </a:r>
            <a:r>
              <a:rPr lang="de-DE" sz="1200" dirty="0">
                <a:solidFill>
                  <a:srgbClr val="0064A5"/>
                </a:solidFill>
                <a:ea typeface="Arial" charset="0"/>
                <a:cs typeface="Arial" charset="0"/>
              </a:rPr>
              <a:t/>
            </a:r>
            <a:br>
              <a:rPr lang="de-DE" sz="1200" dirty="0">
                <a:solidFill>
                  <a:srgbClr val="0064A5"/>
                </a:solidFill>
                <a:ea typeface="Arial" charset="0"/>
                <a:cs typeface="Arial" charset="0"/>
              </a:rPr>
            </a:br>
            <a:endParaRPr lang="de-DE" sz="1200" dirty="0">
              <a:solidFill>
                <a:srgbClr val="0064A5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401754" y="3775177"/>
            <a:ext cx="2169222" cy="1708160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dirty="0">
                <a:solidFill>
                  <a:srgbClr val="4D4D4D"/>
                </a:solidFill>
                <a:ea typeface="Arial" charset="0"/>
                <a:cs typeface="Arial" charset="0"/>
              </a:rPr>
              <a:t>Standort Nürnberg</a:t>
            </a:r>
          </a:p>
          <a:p>
            <a:pPr>
              <a:lnSpc>
                <a:spcPct val="100000"/>
              </a:lnSpc>
            </a:pPr>
            <a:endParaRPr lang="de-DE" sz="1200" dirty="0">
              <a:solidFill>
                <a:srgbClr val="4D4D4D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Am </a:t>
            </a:r>
            <a:r>
              <a:rPr lang="de-DE" sz="1200" dirty="0" err="1">
                <a:solidFill>
                  <a:srgbClr val="4D4D4D"/>
                </a:solidFill>
                <a:ea typeface="Arial" charset="0"/>
                <a:cs typeface="Arial" charset="0"/>
              </a:rPr>
              <a:t>Tullnaupark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 8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D-90402 Nürnberg</a:t>
            </a:r>
          </a:p>
          <a:p>
            <a:pPr>
              <a:lnSpc>
                <a:spcPct val="100000"/>
              </a:lnSpc>
            </a:pPr>
            <a:endParaRPr lang="de-DE" sz="1200" dirty="0">
              <a:solidFill>
                <a:srgbClr val="4D4D4D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Tel.: +49 (0)911 507 15-900 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E-Mail: 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  <a:hlinkClick r:id="rId2"/>
              </a:rPr>
              <a:t>info@bayfor.org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 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Internet: 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  <a:hlinkClick r:id="rId3"/>
              </a:rPr>
              <a:t>www.bayfor.org</a:t>
            </a:r>
            <a:endParaRPr lang="de-DE" sz="1200" dirty="0">
              <a:solidFill>
                <a:srgbClr val="4D4D4D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de-DE" sz="1200" dirty="0">
              <a:solidFill>
                <a:srgbClr val="0064A5"/>
              </a:solidFill>
            </a:endParaRPr>
          </a:p>
        </p:txBody>
      </p:sp>
      <p:pic>
        <p:nvPicPr>
          <p:cNvPr id="10" name="Picture 11" descr="HDF_Muenchen_bearbeitet"/>
          <p:cNvPicPr>
            <a:picLocks noChangeAspect="1" noChangeArrowheads="1"/>
          </p:cNvPicPr>
          <p:nvPr/>
        </p:nvPicPr>
        <p:blipFill>
          <a:blip r:embed="rId4"/>
          <a:srcRect l="39018" t="46967" r="4572" b="10369"/>
          <a:stretch>
            <a:fillRect/>
          </a:stretch>
        </p:blipFill>
        <p:spPr bwMode="auto">
          <a:xfrm>
            <a:off x="674610" y="3775177"/>
            <a:ext cx="1872000" cy="188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74610" y="3064415"/>
            <a:ext cx="5671608" cy="61447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1400" b="0" i="0" baseline="0">
                <a:solidFill>
                  <a:srgbClr val="00487D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 sz="1800" b="1" dirty="0">
                <a:solidFill>
                  <a:srgbClr val="0064A5"/>
                </a:solidFill>
              </a:rPr>
              <a:t>Bayerische Forschungsallianz</a:t>
            </a:r>
            <a:r>
              <a:rPr lang="de-DE" sz="1800" dirty="0">
                <a:solidFill>
                  <a:srgbClr val="0064A5"/>
                </a:solidFill>
              </a:rPr>
              <a:t/>
            </a:r>
            <a:br>
              <a:rPr lang="de-DE" sz="1800" dirty="0">
                <a:solidFill>
                  <a:srgbClr val="0064A5"/>
                </a:solidFill>
              </a:rPr>
            </a:br>
            <a:endParaRPr lang="de-DE" sz="1800" dirty="0">
              <a:solidFill>
                <a:srgbClr val="0064A5"/>
              </a:solidFill>
            </a:endParaRPr>
          </a:p>
          <a:p>
            <a:pPr>
              <a:defRPr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74610" y="1759966"/>
            <a:ext cx="5671608" cy="61447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1400" b="0" i="0" baseline="0">
                <a:solidFill>
                  <a:srgbClr val="00487D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 sz="2400" dirty="0">
                <a:solidFill>
                  <a:srgbClr val="0064A5"/>
                </a:solidFill>
              </a:rPr>
              <a:t>Vielen Dank für Ihre Aufmerksamkeit!</a:t>
            </a:r>
          </a:p>
          <a:p>
            <a:pPr>
              <a:defRPr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>
          <a:xfrm>
            <a:off x="9626600" y="6356351"/>
            <a:ext cx="584200" cy="365125"/>
          </a:xfrm>
        </p:spPr>
        <p:txBody>
          <a:bodyPr/>
          <a:lstStyle/>
          <a:p>
            <a:pPr>
              <a:defRPr/>
            </a:pPr>
            <a:fld id="{1AB954FD-247F-8249-9493-67ACDA0FF1A1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14" name="Rechteck 7"/>
          <p:cNvSpPr>
            <a:spLocks noChangeArrowheads="1"/>
          </p:cNvSpPr>
          <p:nvPr/>
        </p:nvSpPr>
        <p:spPr bwMode="auto">
          <a:xfrm>
            <a:off x="578915" y="5673313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800" dirty="0">
                <a:solidFill>
                  <a:srgbClr val="0064A5"/>
                </a:solidFill>
                <a:cs typeface="Arial" charset="0"/>
                <a:sym typeface="Wingdings" pitchFamily="2" charset="2"/>
              </a:rPr>
              <a:t>Foto: © Bayerische Forschungsstiftung, </a:t>
            </a:r>
          </a:p>
          <a:p>
            <a:r>
              <a:rPr lang="de-DE" sz="800" dirty="0">
                <a:solidFill>
                  <a:srgbClr val="0064A5"/>
                </a:solidFill>
                <a:cs typeface="Arial" charset="0"/>
                <a:sym typeface="Wingdings" pitchFamily="2" charset="2"/>
              </a:rPr>
              <a:t>Christine Reeb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65" y="3775177"/>
            <a:ext cx="3580906" cy="1885944"/>
          </a:xfrm>
          <a:prstGeom prst="rect">
            <a:avLst/>
          </a:prstGeom>
        </p:spPr>
      </p:pic>
      <p:sp>
        <p:nvSpPr>
          <p:cNvPr id="15" name="Rechteck 7"/>
          <p:cNvSpPr>
            <a:spLocks noChangeArrowheads="1"/>
          </p:cNvSpPr>
          <p:nvPr/>
        </p:nvSpPr>
        <p:spPr bwMode="auto">
          <a:xfrm>
            <a:off x="4574354" y="5661121"/>
            <a:ext cx="252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800" dirty="0">
                <a:solidFill>
                  <a:srgbClr val="0064A5"/>
                </a:solidFill>
                <a:cs typeface="Arial" charset="0"/>
                <a:sym typeface="Wingdings" pitchFamily="2" charset="2"/>
              </a:rPr>
              <a:t>Foto: © Bayern Innovativ GmbH, Verena </a:t>
            </a:r>
            <a:r>
              <a:rPr lang="de-DE" sz="800" dirty="0" err="1">
                <a:solidFill>
                  <a:srgbClr val="0064A5"/>
                </a:solidFill>
                <a:cs typeface="Arial" charset="0"/>
                <a:sym typeface="Wingdings" pitchFamily="2" charset="2"/>
              </a:rPr>
              <a:t>Kaister</a:t>
            </a:r>
            <a:endParaRPr lang="de-DE" sz="800" dirty="0">
              <a:solidFill>
                <a:srgbClr val="0064A5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20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>
                <a:ea typeface="ＭＳ Ｐゴシック" pitchFamily="34" charset="-128"/>
                <a:cs typeface="Arial" charset="0"/>
              </a:rPr>
              <a:t>Stärkung und dauerhafte Verankerung des Wissenschafts- und Innovationsstandorts Bayern im Europäischen Forschungsraum durch: </a:t>
            </a:r>
            <a:endParaRPr lang="de-DE" sz="1400" dirty="0">
              <a:ea typeface="ＭＳ Ｐゴシック" pitchFamily="34" charset="-128"/>
              <a:cs typeface="Arial" charset="0"/>
            </a:endParaRP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>
                <a:ea typeface="ＭＳ Ｐゴシック" pitchFamily="34" charset="-128"/>
                <a:cs typeface="Arial" charset="0"/>
              </a:rPr>
              <a:t> 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</a:pPr>
            <a:r>
              <a:rPr lang="de-DE" sz="1400" dirty="0">
                <a:ea typeface="ＭＳ Ｐゴシック" pitchFamily="34" charset="-128"/>
                <a:cs typeface="Arial" charset="0"/>
              </a:rPr>
              <a:t>Erschließung von europäischen und internationalen Fördermitteln;</a:t>
            </a:r>
            <a:br>
              <a:rPr lang="de-DE" sz="1400" dirty="0">
                <a:ea typeface="ＭＳ Ｐゴシック" pitchFamily="34" charset="-128"/>
                <a:cs typeface="Arial" charset="0"/>
              </a:rPr>
            </a:br>
            <a:r>
              <a:rPr lang="de-DE" sz="1400" dirty="0">
                <a:ea typeface="ＭＳ Ｐゴシック" pitchFamily="34" charset="-128"/>
                <a:cs typeface="Arial" charset="0"/>
              </a:rPr>
              <a:t>insbesondere Unterstützung bei der professionellen Abfassung von Anträgen </a:t>
            </a:r>
            <a:br>
              <a:rPr lang="de-DE" sz="1400" dirty="0">
                <a:ea typeface="ＭＳ Ｐゴシック" pitchFamily="34" charset="-128"/>
                <a:cs typeface="Arial" charset="0"/>
              </a:rPr>
            </a:br>
            <a:r>
              <a:rPr lang="de-DE" sz="1400" dirty="0">
                <a:ea typeface="ＭＳ Ｐゴシック" pitchFamily="34" charset="-128"/>
                <a:cs typeface="Arial" charset="0"/>
              </a:rPr>
              <a:t>und Etablierung erfolgversprechender Antragskonsortien  </a:t>
            </a:r>
            <a:br>
              <a:rPr lang="de-DE" sz="1400" dirty="0">
                <a:ea typeface="ＭＳ Ｐゴシック" pitchFamily="34" charset="-128"/>
                <a:cs typeface="Arial" charset="0"/>
              </a:rPr>
            </a:br>
            <a:endParaRPr lang="de-DE" sz="1400" dirty="0">
              <a:ea typeface="ＭＳ Ｐゴシック" pitchFamily="34" charset="-128"/>
              <a:cs typeface="Arial" charset="0"/>
            </a:endParaRPr>
          </a:p>
          <a:p>
            <a:pPr marL="273050" indent="-273050">
              <a:spcBef>
                <a:spcPts val="0"/>
              </a:spcBef>
              <a:spcAft>
                <a:spcPts val="600"/>
              </a:spcAft>
            </a:pPr>
            <a:r>
              <a:rPr lang="de-DE" sz="1400" dirty="0">
                <a:ea typeface="ＭＳ Ｐゴシック" pitchFamily="34" charset="-128"/>
                <a:cs typeface="Arial" charset="0"/>
              </a:rPr>
              <a:t>Vermittlung von nationalen und internationalen Innovations- und </a:t>
            </a:r>
            <a:br>
              <a:rPr lang="de-DE" sz="1400" dirty="0">
                <a:ea typeface="ＭＳ Ｐゴシック" pitchFamily="34" charset="-128"/>
                <a:cs typeface="Arial" charset="0"/>
              </a:rPr>
            </a:br>
            <a:r>
              <a:rPr lang="de-DE" sz="1400" dirty="0">
                <a:ea typeface="ＭＳ Ｐゴシック" pitchFamily="34" charset="-128"/>
                <a:cs typeface="Arial" charset="0"/>
              </a:rPr>
              <a:t>Wissenschaftspartnern aus </a:t>
            </a:r>
            <a:r>
              <a:rPr lang="de-DE" sz="1400" dirty="0" err="1">
                <a:ea typeface="ＭＳ Ｐゴシック" pitchFamily="34" charset="-128"/>
                <a:cs typeface="Arial" charset="0"/>
              </a:rPr>
              <a:t>Akademia</a:t>
            </a:r>
            <a:r>
              <a:rPr lang="de-DE" sz="1400" dirty="0">
                <a:ea typeface="ＭＳ Ｐゴシック" pitchFamily="34" charset="-128"/>
                <a:cs typeface="Arial" charset="0"/>
              </a:rPr>
              <a:t> und Wirtschaft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None/>
            </a:pPr>
            <a:endParaRPr lang="de-DE" sz="1400" dirty="0">
              <a:solidFill>
                <a:srgbClr val="7F7F7F"/>
              </a:solidFill>
              <a:ea typeface="ＭＳ Ｐゴシック" pitchFamily="34" charset="-128"/>
              <a:cs typeface="Arial" charset="0"/>
            </a:endParaRP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None/>
            </a:pPr>
            <a:endParaRPr lang="de-DE" sz="1400" dirty="0">
              <a:solidFill>
                <a:srgbClr val="7F7F7F"/>
              </a:solidFill>
              <a:ea typeface="ＭＳ Ｐゴシック" pitchFamily="34" charset="-128"/>
              <a:cs typeface="Arial" charset="0"/>
            </a:endParaRP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None/>
            </a:pPr>
            <a:endParaRPr lang="de-DE" sz="1400" dirty="0">
              <a:solidFill>
                <a:srgbClr val="7F7F7F"/>
              </a:solidFill>
              <a:ea typeface="ＭＳ Ｐゴシック" pitchFamily="34" charset="-128"/>
              <a:cs typeface="Arial" charset="0"/>
            </a:endParaRP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dirty="0">
                <a:solidFill>
                  <a:srgbClr val="7F7F7F"/>
                </a:solidFill>
                <a:ea typeface="ＭＳ Ｐゴシック" pitchFamily="34" charset="-128"/>
                <a:cs typeface="Arial" charset="0"/>
              </a:rPr>
              <a:t>     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954FD-247F-8249-9493-67ACDA0FF1A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09600" y="1076400"/>
            <a:ext cx="8229600" cy="88900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de-DE" sz="2400" dirty="0">
                <a:solidFill>
                  <a:srgbClr val="0064A5"/>
                </a:solidFill>
                <a:latin typeface="Arial"/>
              </a:rPr>
              <a:t>Ziele der </a:t>
            </a:r>
            <a:r>
              <a:rPr lang="de-DE" sz="2400" dirty="0" err="1">
                <a:solidFill>
                  <a:srgbClr val="0064A5"/>
                </a:solidFill>
                <a:latin typeface="Arial"/>
              </a:rPr>
              <a:t>BayFOR</a:t>
            </a:r>
            <a:endParaRPr lang="de-DE" sz="2400" dirty="0">
              <a:solidFill>
                <a:srgbClr val="0064A5"/>
              </a:solidFill>
              <a:latin typeface="Arial"/>
            </a:endParaRPr>
          </a:p>
        </p:txBody>
      </p:sp>
      <p:pic>
        <p:nvPicPr>
          <p:cNvPr id="1026" name="Picture 2" descr="O:\Daten_Presse &amp; Öffentlichkeit\Bilder_Logos\gekaufte Bilder\Fotolia\kleine Bilder -  für online\Fotolia_29041359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18192" y="2940134"/>
            <a:ext cx="1624919" cy="1877236"/>
          </a:xfrm>
          <a:prstGeom prst="rect">
            <a:avLst/>
          </a:prstGeom>
          <a:noFill/>
        </p:spPr>
      </p:pic>
      <p:sp>
        <p:nvSpPr>
          <p:cNvPr id="10" name="Textfeld 15"/>
          <p:cNvSpPr txBox="1">
            <a:spLocks noChangeArrowheads="1"/>
          </p:cNvSpPr>
          <p:nvPr/>
        </p:nvSpPr>
        <p:spPr bwMode="auto">
          <a:xfrm>
            <a:off x="7621993" y="4907284"/>
            <a:ext cx="7921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700" dirty="0">
                <a:solidFill>
                  <a:srgbClr val="7F7F7F"/>
                </a:solidFill>
                <a:ea typeface="ＭＳ Ｐゴシック" pitchFamily="34" charset="-128"/>
                <a:cs typeface="Arial" charset="0"/>
              </a:rPr>
              <a:t>Foto: © </a:t>
            </a:r>
            <a:r>
              <a:rPr lang="de-DE" sz="700" dirty="0" err="1">
                <a:solidFill>
                  <a:srgbClr val="7F7F7F"/>
                </a:solidFill>
                <a:ea typeface="ＭＳ Ｐゴシック" pitchFamily="34" charset="-128"/>
                <a:cs typeface="Arial" charset="0"/>
              </a:rPr>
              <a:t>Fotolia</a:t>
            </a:r>
            <a:endParaRPr lang="de-DE" sz="700" dirty="0">
              <a:solidFill>
                <a:srgbClr val="7F7F7F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9916305" y="6465683"/>
            <a:ext cx="425566" cy="365125"/>
          </a:xfrm>
        </p:spPr>
        <p:txBody>
          <a:bodyPr/>
          <a:lstStyle/>
          <a:p>
            <a:pPr>
              <a:defRPr/>
            </a:pPr>
            <a:fld id="{1AB954FD-247F-8249-9493-67ACDA0FF1A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454625" y="3602746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456839" y="822593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6315734" y="3596797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584475" y="3602987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100" b="1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Gesellschafter</a:t>
            </a:r>
          </a:p>
        </p:txBody>
      </p:sp>
      <p:sp>
        <p:nvSpPr>
          <p:cNvPr id="50" name="Rechteck 49"/>
          <p:cNvSpPr/>
          <p:nvPr/>
        </p:nvSpPr>
        <p:spPr>
          <a:xfrm>
            <a:off x="6317336" y="803630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587208" y="822593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0"/>
          <a:stretch/>
        </p:blipFill>
        <p:spPr>
          <a:xfrm>
            <a:off x="1207959" y="4799684"/>
            <a:ext cx="1068047" cy="796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9"/>
          <a:stretch/>
        </p:blipFill>
        <p:spPr>
          <a:xfrm>
            <a:off x="839276" y="4100020"/>
            <a:ext cx="1905609" cy="62083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893096" y="3604949"/>
            <a:ext cx="12180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Finanzierung</a:t>
            </a:r>
          </a:p>
        </p:txBody>
      </p:sp>
      <p:sp>
        <p:nvSpPr>
          <p:cNvPr id="52" name="Rechteck 51"/>
          <p:cNvSpPr/>
          <p:nvPr/>
        </p:nvSpPr>
        <p:spPr>
          <a:xfrm>
            <a:off x="3813781" y="3625790"/>
            <a:ext cx="16544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Kennzahlen 2019</a:t>
            </a:r>
          </a:p>
        </p:txBody>
      </p:sp>
      <p:sp>
        <p:nvSpPr>
          <p:cNvPr id="8" name="Rechteck 7"/>
          <p:cNvSpPr/>
          <p:nvPr/>
        </p:nvSpPr>
        <p:spPr>
          <a:xfrm>
            <a:off x="587208" y="1190100"/>
            <a:ext cx="2446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Erschließen</a:t>
            </a:r>
            <a:r>
              <a:rPr lang="de-DE" sz="11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 von Fördermitteln der EU (und des Bundes)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</a:rPr>
              <a:t>Fördern </a:t>
            </a:r>
            <a:r>
              <a:rPr lang="de-DE" sz="1100" dirty="0">
                <a:solidFill>
                  <a:schemeClr val="accent1">
                    <a:lumMod val="75000"/>
                  </a:schemeClr>
                </a:solidFill>
              </a:rPr>
              <a:t>des Wissenschafts- und Innovationsstandorts Bayern im Forschungs- und Innovationsraum Europa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Vermitteln</a:t>
            </a:r>
            <a:r>
              <a:rPr lang="de-DE" sz="11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 von nationalen und internationalen Innovations- und </a:t>
            </a:r>
            <a:br>
              <a:rPr lang="de-DE" sz="11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</a:br>
            <a:r>
              <a:rPr lang="de-DE" sz="11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Wissenschaftspartnern aus Wissenschaft und Wirtschaft</a:t>
            </a:r>
          </a:p>
          <a:p>
            <a:endParaRPr lang="de-DE" sz="500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  <a:p>
            <a:endParaRPr lang="de-DE" sz="1400" dirty="0"/>
          </a:p>
        </p:txBody>
      </p:sp>
      <p:pic>
        <p:nvPicPr>
          <p:cNvPr id="56" name="Picture 8" descr="Staatswappen Freistaat Bayern (Ministerien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6148" y="3918826"/>
            <a:ext cx="923431" cy="5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338257" y="4594878"/>
            <a:ext cx="2434885" cy="75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50" dirty="0">
                <a:solidFill>
                  <a:schemeClr val="accent1">
                    <a:lumMod val="75000"/>
                  </a:schemeClr>
                </a:solidFill>
              </a:rPr>
              <a:t>Bayerisches Staatsministerium für Wissenschaft und Kunst, Bayerische Staatskanzlei und Gesellschafter</a:t>
            </a:r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9"/>
          <a:stretch/>
        </p:blipFill>
        <p:spPr>
          <a:xfrm>
            <a:off x="6490518" y="5356129"/>
            <a:ext cx="1201094" cy="391308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0"/>
          <a:stretch/>
        </p:blipFill>
        <p:spPr>
          <a:xfrm>
            <a:off x="7782291" y="5233803"/>
            <a:ext cx="844031" cy="629745"/>
          </a:xfrm>
          <a:prstGeom prst="rect">
            <a:avLst/>
          </a:prstGeom>
        </p:spPr>
      </p:pic>
      <p:sp>
        <p:nvSpPr>
          <p:cNvPr id="61" name="Rechteck 60"/>
          <p:cNvSpPr/>
          <p:nvPr/>
        </p:nvSpPr>
        <p:spPr>
          <a:xfrm>
            <a:off x="1418773" y="818087"/>
            <a:ext cx="7780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Auftrag</a:t>
            </a:r>
          </a:p>
        </p:txBody>
      </p:sp>
      <p:pic>
        <p:nvPicPr>
          <p:cNvPr id="62" name="Grafik 61" descr="BayFIA_fin_RG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437" y="1588014"/>
            <a:ext cx="2287361" cy="889746"/>
          </a:xfrm>
          <a:prstGeom prst="rect">
            <a:avLst/>
          </a:prstGeom>
        </p:spPr>
      </p:pic>
      <p:sp>
        <p:nvSpPr>
          <p:cNvPr id="63" name="Rechteck 62"/>
          <p:cNvSpPr/>
          <p:nvPr/>
        </p:nvSpPr>
        <p:spPr>
          <a:xfrm>
            <a:off x="6871777" y="818087"/>
            <a:ext cx="12607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Partner in der</a:t>
            </a:r>
          </a:p>
        </p:txBody>
      </p:sp>
      <p:sp>
        <p:nvSpPr>
          <p:cNvPr id="64" name="Rechteck 63"/>
          <p:cNvSpPr/>
          <p:nvPr/>
        </p:nvSpPr>
        <p:spPr>
          <a:xfrm>
            <a:off x="4065243" y="861097"/>
            <a:ext cx="11515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Standorte</a:t>
            </a:r>
          </a:p>
        </p:txBody>
      </p:sp>
      <p:sp>
        <p:nvSpPr>
          <p:cNvPr id="6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583592" y="5680564"/>
            <a:ext cx="2299304" cy="2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>
                <a:ea typeface="ＭＳ Ｐゴシック" pitchFamily="34" charset="-128"/>
                <a:cs typeface="Arial" charset="0"/>
              </a:rPr>
              <a:t> Wissenschaftliche Hilfskräfte   	 </a:t>
            </a:r>
            <a:endParaRPr lang="de-DE" sz="105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6271693" y="2848331"/>
            <a:ext cx="25680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rgbClr val="0064A5"/>
                </a:solidFill>
                <a:hlinkClick r:id="rId6"/>
              </a:rPr>
              <a:t>www.forschung-innovation-bayern.de</a:t>
            </a:r>
            <a:endParaRPr lang="de-DE" sz="1100" dirty="0">
              <a:solidFill>
                <a:srgbClr val="0064A5"/>
              </a:solidFill>
            </a:endParaRPr>
          </a:p>
          <a:p>
            <a:pPr algn="ctr"/>
            <a:endParaRPr lang="de-DE" sz="1100" dirty="0">
              <a:solidFill>
                <a:srgbClr val="0064A5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24942" b="28101"/>
          <a:stretch/>
        </p:blipFill>
        <p:spPr>
          <a:xfrm>
            <a:off x="3658683" y="2305150"/>
            <a:ext cx="1328906" cy="63794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4725" r="6424" b="41055"/>
          <a:stretch/>
        </p:blipFill>
        <p:spPr>
          <a:xfrm>
            <a:off x="3563096" y="1114287"/>
            <a:ext cx="1205582" cy="62815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8348" r="5672" b="39601"/>
          <a:stretch/>
        </p:blipFill>
        <p:spPr>
          <a:xfrm>
            <a:off x="4733245" y="1553617"/>
            <a:ext cx="1032215" cy="656381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976938" y="2943097"/>
            <a:ext cx="703955" cy="1579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BRÜSSEL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770284" y="1771173"/>
            <a:ext cx="786356" cy="194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814386" y="2244915"/>
            <a:ext cx="869930" cy="183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NÜRNBERG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481424" y="3969460"/>
            <a:ext cx="664715" cy="3343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 charset="0"/>
              </a:rPr>
              <a:t>202</a:t>
            </a:r>
            <a:endParaRPr lang="de-DE" sz="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092983" y="3946833"/>
            <a:ext cx="18082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Begleitete und eingereichte Förderanträge</a:t>
            </a:r>
            <a:endParaRPr lang="de-DE" sz="1050" dirty="0">
              <a:solidFill>
                <a:srgbClr val="4D4D4D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75084" y="4400638"/>
            <a:ext cx="16588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Fördermittel für begleitete Anträge</a:t>
            </a:r>
          </a:p>
        </p:txBody>
      </p:sp>
      <p:sp>
        <p:nvSpPr>
          <p:cNvPr id="18" name="Rechteck 17"/>
          <p:cNvSpPr/>
          <p:nvPr/>
        </p:nvSpPr>
        <p:spPr>
          <a:xfrm>
            <a:off x="4641028" y="447295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185 Mio. €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de-DE" sz="200" dirty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        </a:t>
            </a:r>
          </a:p>
        </p:txBody>
      </p:sp>
      <p:sp>
        <p:nvSpPr>
          <p:cNvPr id="19" name="Rechteck 18"/>
          <p:cNvSpPr/>
          <p:nvPr/>
        </p:nvSpPr>
        <p:spPr>
          <a:xfrm>
            <a:off x="3952857" y="487796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45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Mio. €</a:t>
            </a:r>
          </a:p>
        </p:txBody>
      </p:sp>
      <p:sp>
        <p:nvSpPr>
          <p:cNvPr id="20" name="Rechteck 19"/>
          <p:cNvSpPr/>
          <p:nvPr/>
        </p:nvSpPr>
        <p:spPr>
          <a:xfrm>
            <a:off x="5057781" y="4960864"/>
            <a:ext cx="8435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für Bayern </a:t>
            </a:r>
          </a:p>
        </p:txBody>
      </p:sp>
      <p:sp>
        <p:nvSpPr>
          <p:cNvPr id="43" name="Rechteck 42"/>
          <p:cNvSpPr/>
          <p:nvPr/>
        </p:nvSpPr>
        <p:spPr>
          <a:xfrm>
            <a:off x="3476152" y="4970596"/>
            <a:ext cx="5533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davon</a:t>
            </a:r>
          </a:p>
        </p:txBody>
      </p:sp>
      <p:sp>
        <p:nvSpPr>
          <p:cNvPr id="21" name="Rechteck 20"/>
          <p:cNvSpPr/>
          <p:nvPr/>
        </p:nvSpPr>
        <p:spPr>
          <a:xfrm>
            <a:off x="3488976" y="524611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 charset="0"/>
              </a:rPr>
              <a:t>44</a:t>
            </a:r>
          </a:p>
        </p:txBody>
      </p:sp>
      <p:sp>
        <p:nvSpPr>
          <p:cNvPr id="22" name="Rechteck 21"/>
          <p:cNvSpPr/>
          <p:nvPr/>
        </p:nvSpPr>
        <p:spPr>
          <a:xfrm>
            <a:off x="3903324" y="5333647"/>
            <a:ext cx="120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Mitarbeiter*innen</a:t>
            </a:r>
            <a:r>
              <a:rPr lang="de-DE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      </a:t>
            </a:r>
            <a:endParaRPr lang="de-DE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286935" y="5451182"/>
            <a:ext cx="510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37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4375150" y="2626644"/>
            <a:ext cx="3549650" cy="1598612"/>
            <a:chOff x="2946685" y="1844675"/>
            <a:chExt cx="3446260" cy="1409782"/>
          </a:xfrm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008335" y="2352869"/>
              <a:ext cx="3384610" cy="90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342900" indent="-342900">
                <a:lnSpc>
                  <a:spcPts val="2000"/>
                </a:lnSpc>
              </a:pPr>
              <a:endParaRPr lang="de-DE" sz="1300" dirty="0">
                <a:ea typeface="ＭＳ Ｐゴシック" pitchFamily="34" charset="-128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2946685" y="1844675"/>
              <a:ext cx="3171916" cy="35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342900" indent="-342900" algn="ctr"/>
              <a:endParaRPr lang="de-DE" sz="1600" b="1" dirty="0">
                <a:solidFill>
                  <a:srgbClr val="29408E"/>
                </a:solidFill>
                <a:latin typeface="Calibri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9" name="Titel 1"/>
          <p:cNvSpPr txBox="1">
            <a:spLocks/>
          </p:cNvSpPr>
          <p:nvPr/>
        </p:nvSpPr>
        <p:spPr>
          <a:xfrm>
            <a:off x="609600" y="1063278"/>
            <a:ext cx="8229600" cy="889000"/>
          </a:xfrm>
          <a:prstGeom prst="rect">
            <a:avLst/>
          </a:prstGeom>
          <a:noFill/>
        </p:spPr>
        <p:txBody>
          <a:bodyPr lIns="0" tIns="0" rIns="0" bIns="0" anchor="t" anchorCtr="0"/>
          <a:lstStyle/>
          <a:p>
            <a:pPr>
              <a:defRPr/>
            </a:pPr>
            <a:r>
              <a:rPr lang="de-DE" sz="2400" dirty="0">
                <a:solidFill>
                  <a:srgbClr val="0064A5"/>
                </a:solidFill>
                <a:latin typeface="Arial"/>
              </a:rPr>
              <a:t>Geschäftsbereiche </a:t>
            </a:r>
          </a:p>
        </p:txBody>
      </p:sp>
      <p:sp>
        <p:nvSpPr>
          <p:cNvPr id="11" name="Text Box 5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Die BayFOR ist im Wesentlichen in drei Geschäftsfeldern aktiv: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dirty="0" smtClean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EU-Forschungs- </a:t>
            </a:r>
            <a:r>
              <a:rPr lang="de-DE" dirty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und </a:t>
            </a:r>
            <a:r>
              <a:rPr lang="de-DE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Innovationsförderung</a:t>
            </a:r>
            <a:br>
              <a:rPr lang="de-DE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</a:br>
            <a:endParaRPr lang="de-DE" dirty="0" smtClean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I</a:t>
            </a:r>
            <a:r>
              <a:rPr lang="de-DE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nternationale Wissenschaftskooperation</a:t>
            </a:r>
            <a:br>
              <a:rPr lang="de-DE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</a:br>
            <a:endParaRPr lang="de-DE" dirty="0" smtClean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Bayerische/Nationale </a:t>
            </a:r>
            <a:r>
              <a:rPr lang="de-DE" dirty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Verbundforschung</a:t>
            </a:r>
            <a:endParaRPr lang="de-DE" sz="1400" dirty="0">
              <a:solidFill>
                <a:srgbClr val="7F7F7F"/>
              </a:solidFill>
              <a:ea typeface="ＭＳ Ｐゴシック" pitchFamily="34" charset="-128"/>
              <a:cs typeface="Arial" charset="0"/>
            </a:endParaRP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dirty="0">
                <a:solidFill>
                  <a:srgbClr val="7F7F7F"/>
                </a:solidFill>
                <a:ea typeface="ＭＳ Ｐゴシック" pitchFamily="34" charset="-128"/>
                <a:cs typeface="Arial" charset="0"/>
              </a:rPr>
              <a:t>     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954FD-247F-8249-9493-67ACDA0FF1A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mrisskarte-Bayern (Wolfgang Thie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680" y="2250917"/>
            <a:ext cx="3095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4375150" y="2626644"/>
            <a:ext cx="3549650" cy="1598612"/>
            <a:chOff x="2946685" y="1844675"/>
            <a:chExt cx="3446260" cy="1409782"/>
          </a:xfrm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008335" y="2352869"/>
              <a:ext cx="3384610" cy="90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noAutofit/>
            </a:bodyPr>
            <a:lstStyle/>
            <a:p>
              <a:pPr marL="342900" indent="-342900">
                <a:lnSpc>
                  <a:spcPts val="2000"/>
                </a:lnSpc>
              </a:pPr>
              <a:endParaRPr lang="de-DE" sz="1300" dirty="0">
                <a:ea typeface="ＭＳ Ｐゴシック" pitchFamily="34" charset="-128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2946685" y="1844675"/>
              <a:ext cx="3171916" cy="35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noAutofit/>
            </a:bodyPr>
            <a:lstStyle/>
            <a:p>
              <a:pPr marL="342900" indent="-342900" algn="ctr"/>
              <a:endParaRPr lang="de-DE" sz="1600" b="1" dirty="0">
                <a:solidFill>
                  <a:srgbClr val="29408E"/>
                </a:solidFill>
                <a:latin typeface="Calibri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617158" y="2250917"/>
            <a:ext cx="8229600" cy="3416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indent="15875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Unterstützung beim Einwerben von EU-Fördermitteln, </a:t>
            </a:r>
          </a:p>
          <a:p>
            <a:pPr indent="15875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insbesondere in Horizon Europe, aber </a:t>
            </a:r>
            <a:r>
              <a:rPr lang="de-DE" sz="1600" dirty="0" smtClean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auch Interreg, </a:t>
            </a:r>
            <a:r>
              <a:rPr lang="de-DE" sz="16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Eurostars,</a:t>
            </a:r>
          </a:p>
          <a:p>
            <a:pPr indent="15875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LIFE usw.</a:t>
            </a:r>
          </a:p>
          <a:p>
            <a:pPr indent="15875" fontAlgn="auto">
              <a:spcBef>
                <a:spcPts val="0"/>
              </a:spcBef>
              <a:spcAft>
                <a:spcPts val="600"/>
              </a:spcAft>
              <a:defRPr/>
            </a:pPr>
            <a:endParaRPr lang="de-DE" sz="1400" dirty="0">
              <a:solidFill>
                <a:srgbClr val="4D4D4D"/>
              </a:solidFill>
              <a:latin typeface="Arial" pitchFamily="34" charset="0"/>
              <a:ea typeface="ＭＳ Ｐゴシック" pitchFamily="48" charset="-128"/>
              <a:cs typeface="Arial" pitchFamily="34" charset="0"/>
            </a:endParaRPr>
          </a:p>
          <a:p>
            <a:pPr marL="273050" indent="-2571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  <a:sym typeface="Wingdings" pitchFamily="2" charset="2"/>
              </a:rPr>
              <a:t>Zielgerichtete </a:t>
            </a: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Informationsaufbereitung und Beratung</a:t>
            </a:r>
          </a:p>
          <a:p>
            <a:pPr marL="273050" indent="-2571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Projektanbahnung und Abgleich Projekt/Ausschreibung</a:t>
            </a:r>
          </a:p>
          <a:p>
            <a:pPr marL="273050" indent="-2571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Kontaktvermittlung zwischen </a:t>
            </a:r>
            <a:r>
              <a:rPr lang="de-DE" sz="1400" dirty="0" smtClean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Hochschulen, Kommunen, Industrie </a:t>
            </a: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und Politik</a:t>
            </a:r>
          </a:p>
          <a:p>
            <a:pPr marL="273050" indent="-2571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Kooperationspartnersuche</a:t>
            </a:r>
          </a:p>
          <a:p>
            <a:pPr marL="273050" indent="-2571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Hilfestellung bei der Antragstellung</a:t>
            </a:r>
          </a:p>
          <a:p>
            <a:pPr marL="273050" indent="-2571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</a:rPr>
              <a:t>Unterstützung bei den Vertragsvorbereitungen</a:t>
            </a:r>
          </a:p>
          <a:p>
            <a:pPr marL="273050" indent="-2571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  <a:sym typeface="Wingdings" pitchFamily="2" charset="2"/>
              </a:rPr>
              <a:t>Projektmanagement / Dissemination / Communication</a:t>
            </a:r>
            <a:endParaRPr lang="de-DE" sz="1400" dirty="0">
              <a:solidFill>
                <a:srgbClr val="4D4D4D"/>
              </a:solidFill>
              <a:latin typeface="Arial" pitchFamily="34" charset="0"/>
              <a:ea typeface="ＭＳ Ｐゴシック" pitchFamily="48" charset="-128"/>
              <a:cs typeface="Arial" pitchFamily="34" charset="0"/>
            </a:endParaRPr>
          </a:p>
          <a:p>
            <a:pPr marL="273050" indent="-2571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rgbClr val="4D4D4D"/>
                </a:solidFill>
                <a:latin typeface="Arial" pitchFamily="34" charset="0"/>
                <a:ea typeface="ＭＳ Ｐゴシック" pitchFamily="48" charset="-128"/>
                <a:cs typeface="Arial" pitchFamily="34" charset="0"/>
                <a:sym typeface="Wingdings" pitchFamily="2" charset="2"/>
              </a:rPr>
              <a:t>Themenplatzierung (Positionierung von Projektideen)</a:t>
            </a:r>
          </a:p>
          <a:p>
            <a:pPr indent="15875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solidFill>
                <a:srgbClr val="7F7F7F"/>
              </a:solidFill>
              <a:latin typeface="Arial" pitchFamily="34" charset="0"/>
              <a:ea typeface="ＭＳ Ｐゴシック" pitchFamily="48" charset="-128"/>
              <a:cs typeface="Arial" pitchFamily="34" charset="0"/>
            </a:endParaRPr>
          </a:p>
        </p:txBody>
      </p:sp>
      <p:pic>
        <p:nvPicPr>
          <p:cNvPr id="21" name="Grafik 20" descr="EEN-Logo_DE-Best-qualit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4821" y="5471375"/>
            <a:ext cx="787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10"/>
          <p:cNvSpPr>
            <a:spLocks noChangeArrowheads="1"/>
          </p:cNvSpPr>
          <p:nvPr/>
        </p:nvSpPr>
        <p:spPr bwMode="auto">
          <a:xfrm>
            <a:off x="7795709" y="5713155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de-DE" sz="1400" dirty="0">
                <a:solidFill>
                  <a:srgbClr val="7F7F7F"/>
                </a:solidFill>
                <a:cs typeface="Arial" charset="0"/>
                <a:sym typeface="Wingdings" pitchFamily="2" charset="2"/>
              </a:rPr>
              <a:t>Partner im </a:t>
            </a:r>
            <a:endParaRPr lang="de-DE" sz="140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628064" y="1058321"/>
            <a:ext cx="8229600" cy="88900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de-DE" sz="2400" dirty="0">
                <a:solidFill>
                  <a:srgbClr val="0064A5"/>
                </a:solidFill>
                <a:latin typeface="Arial"/>
              </a:rPr>
              <a:t>Europäische Forschungs-, Entwicklungs- und Innovationsförderung 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F6C26-2A34-C64B-A940-8D6BCA29AD1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8" y="3094660"/>
            <a:ext cx="936066" cy="38990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97" y="4290126"/>
            <a:ext cx="575924" cy="768984"/>
          </a:xfrm>
          <a:prstGeom prst="rect">
            <a:avLst/>
          </a:prstGeom>
        </p:spPr>
      </p:pic>
      <p:pic>
        <p:nvPicPr>
          <p:cNvPr id="29" name="Picture 4" descr="Circular Floo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079" y="3945966"/>
            <a:ext cx="1003276" cy="5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PSCA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98" y="2681382"/>
            <a:ext cx="1600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64329493_653342581743342_4687585666870018048_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59" y="3242324"/>
            <a:ext cx="1219343" cy="40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\\bayfor-srv01\Daten_BayFOR_Projekte$\EU-Projekte\SUNLIQUID_Neu\10 Dissemination Activites\10.7 Logos\Logo final\Sunliquid\Sunliquid_Logo_fin_RGB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21098" y="3599620"/>
            <a:ext cx="1104306" cy="395956"/>
          </a:xfrm>
          <a:prstGeom prst="rect">
            <a:avLst/>
          </a:prstGeom>
          <a:noFill/>
        </p:spPr>
      </p:pic>
      <p:pic>
        <p:nvPicPr>
          <p:cNvPr id="3078" name="Picture 6" descr="Logo CIRCULAR FoodPa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85" y="4730545"/>
            <a:ext cx="858838" cy="35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de-DE" dirty="0" smtClean="0"/>
              <a:t>BayFOR als „</a:t>
            </a:r>
            <a:r>
              <a:rPr lang="de-DE" dirty="0" err="1" smtClean="0"/>
              <a:t>Full</a:t>
            </a:r>
            <a:r>
              <a:rPr lang="de-DE" dirty="0" smtClean="0"/>
              <a:t>-Service-Provider“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F6C26-2A34-C64B-A940-8D6BCA29AD1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6" name="Datumsplatzhalter 35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9" name="Text Box 13"/>
          <p:cNvSpPr txBox="1">
            <a:spLocks noChangeAspect="1" noChangeArrowheads="1"/>
          </p:cNvSpPr>
          <p:nvPr/>
        </p:nvSpPr>
        <p:spPr bwMode="auto">
          <a:xfrm>
            <a:off x="3157004" y="3815700"/>
            <a:ext cx="1186191" cy="664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de-DE" sz="1400" b="1" noProof="1">
                <a:solidFill>
                  <a:schemeClr val="bg1"/>
                </a:solidFill>
              </a:rPr>
              <a:t>Themenspez.</a:t>
            </a:r>
          </a:p>
          <a:p>
            <a:r>
              <a:rPr lang="de-DE" sz="1400" b="1" noProof="1">
                <a:solidFill>
                  <a:schemeClr val="bg1"/>
                </a:solidFill>
              </a:rPr>
              <a:t>Antrags-</a:t>
            </a:r>
          </a:p>
          <a:p>
            <a:r>
              <a:rPr lang="de-DE" sz="1400" b="1" noProof="1">
                <a:solidFill>
                  <a:schemeClr val="bg1"/>
                </a:solidFill>
              </a:rPr>
              <a:t>untertützung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 rot="19033127">
            <a:off x="3293112" y="1722707"/>
            <a:ext cx="4344829" cy="4427696"/>
            <a:chOff x="1462" y="755"/>
            <a:chExt cx="3041" cy="3099"/>
          </a:xfrm>
        </p:grpSpPr>
        <p:sp>
          <p:nvSpPr>
            <p:cNvPr id="61" name="Freeform 3"/>
            <p:cNvSpPr>
              <a:spLocks noChangeAspect="1"/>
            </p:cNvSpPr>
            <p:nvPr/>
          </p:nvSpPr>
          <p:spPr bwMode="auto">
            <a:xfrm rot="2102411">
              <a:off x="2117" y="755"/>
              <a:ext cx="1483" cy="1204"/>
            </a:xfrm>
            <a:custGeom>
              <a:avLst/>
              <a:gdLst/>
              <a:ahLst/>
              <a:cxnLst>
                <a:cxn ang="0">
                  <a:pos x="1165" y="639"/>
                </a:cxn>
                <a:cxn ang="0">
                  <a:pos x="1112" y="646"/>
                </a:cxn>
                <a:cxn ang="0">
                  <a:pos x="1062" y="658"/>
                </a:cxn>
                <a:cxn ang="0">
                  <a:pos x="1038" y="665"/>
                </a:cxn>
                <a:cxn ang="0">
                  <a:pos x="1002" y="677"/>
                </a:cxn>
                <a:cxn ang="0">
                  <a:pos x="966" y="692"/>
                </a:cxn>
                <a:cxn ang="0">
                  <a:pos x="921" y="714"/>
                </a:cxn>
                <a:cxn ang="0">
                  <a:pos x="879" y="741"/>
                </a:cxn>
                <a:cxn ang="0">
                  <a:pos x="838" y="770"/>
                </a:cxn>
                <a:cxn ang="0">
                  <a:pos x="799" y="801"/>
                </a:cxn>
                <a:cxn ang="0">
                  <a:pos x="781" y="818"/>
                </a:cxn>
                <a:cxn ang="0">
                  <a:pos x="747" y="854"/>
                </a:cxn>
                <a:cxn ang="0">
                  <a:pos x="716" y="894"/>
                </a:cxn>
                <a:cxn ang="0">
                  <a:pos x="701" y="914"/>
                </a:cxn>
                <a:cxn ang="0">
                  <a:pos x="674" y="956"/>
                </a:cxn>
                <a:cxn ang="0">
                  <a:pos x="656" y="989"/>
                </a:cxn>
                <a:cxn ang="0">
                  <a:pos x="640" y="1023"/>
                </a:cxn>
                <a:cxn ang="0">
                  <a:pos x="621" y="1071"/>
                </a:cxn>
                <a:cxn ang="0">
                  <a:pos x="610" y="1107"/>
                </a:cxn>
                <a:cxn ang="0">
                  <a:pos x="383" y="833"/>
                </a:cxn>
                <a:cxn ang="0">
                  <a:pos x="7" y="899"/>
                </a:cxn>
                <a:cxn ang="0">
                  <a:pos x="23" y="850"/>
                </a:cxn>
                <a:cxn ang="0">
                  <a:pos x="42" y="804"/>
                </a:cxn>
                <a:cxn ang="0">
                  <a:pos x="61" y="758"/>
                </a:cxn>
                <a:cxn ang="0">
                  <a:pos x="83" y="712"/>
                </a:cxn>
                <a:cxn ang="0">
                  <a:pos x="105" y="668"/>
                </a:cxn>
                <a:cxn ang="0">
                  <a:pos x="130" y="625"/>
                </a:cxn>
                <a:cxn ang="0">
                  <a:pos x="156" y="583"/>
                </a:cxn>
                <a:cxn ang="0">
                  <a:pos x="184" y="541"/>
                </a:cxn>
                <a:cxn ang="0">
                  <a:pos x="214" y="502"/>
                </a:cxn>
                <a:cxn ang="0">
                  <a:pos x="245" y="463"/>
                </a:cxn>
                <a:cxn ang="0">
                  <a:pos x="277" y="426"/>
                </a:cxn>
                <a:cxn ang="0">
                  <a:pos x="310" y="389"/>
                </a:cxn>
                <a:cxn ang="0">
                  <a:pos x="345" y="354"/>
                </a:cxn>
                <a:cxn ang="0">
                  <a:pos x="382" y="321"/>
                </a:cxn>
                <a:cxn ang="0">
                  <a:pos x="439" y="274"/>
                </a:cxn>
                <a:cxn ang="0">
                  <a:pos x="478" y="244"/>
                </a:cxn>
                <a:cxn ang="0">
                  <a:pos x="519" y="215"/>
                </a:cxn>
                <a:cxn ang="0">
                  <a:pos x="561" y="188"/>
                </a:cxn>
                <a:cxn ang="0">
                  <a:pos x="603" y="163"/>
                </a:cxn>
                <a:cxn ang="0">
                  <a:pos x="647" y="140"/>
                </a:cxn>
                <a:cxn ang="0">
                  <a:pos x="693" y="118"/>
                </a:cxn>
                <a:cxn ang="0">
                  <a:pos x="738" y="98"/>
                </a:cxn>
                <a:cxn ang="0">
                  <a:pos x="785" y="79"/>
                </a:cxn>
                <a:cxn ang="0">
                  <a:pos x="833" y="62"/>
                </a:cxn>
                <a:cxn ang="0">
                  <a:pos x="882" y="47"/>
                </a:cxn>
                <a:cxn ang="0">
                  <a:pos x="931" y="35"/>
                </a:cxn>
                <a:cxn ang="0">
                  <a:pos x="980" y="24"/>
                </a:cxn>
                <a:cxn ang="0">
                  <a:pos x="1032" y="15"/>
                </a:cxn>
                <a:cxn ang="0">
                  <a:pos x="1083" y="8"/>
                </a:cxn>
                <a:cxn ang="0">
                  <a:pos x="1135" y="3"/>
                </a:cxn>
                <a:cxn ang="0">
                  <a:pos x="1188" y="0"/>
                </a:cxn>
                <a:cxn ang="0">
                  <a:pos x="1190" y="637"/>
                </a:cxn>
              </a:cxnLst>
              <a:rect l="0" t="0" r="r" b="b"/>
              <a:pathLst>
                <a:path w="1381" h="1119">
                  <a:moveTo>
                    <a:pt x="1191" y="637"/>
                  </a:moveTo>
                  <a:lnTo>
                    <a:pt x="1165" y="639"/>
                  </a:lnTo>
                  <a:lnTo>
                    <a:pt x="1138" y="642"/>
                  </a:lnTo>
                  <a:lnTo>
                    <a:pt x="1112" y="646"/>
                  </a:lnTo>
                  <a:lnTo>
                    <a:pt x="1087" y="652"/>
                  </a:lnTo>
                  <a:lnTo>
                    <a:pt x="1062" y="658"/>
                  </a:lnTo>
                  <a:lnTo>
                    <a:pt x="1050" y="661"/>
                  </a:lnTo>
                  <a:lnTo>
                    <a:pt x="1038" y="665"/>
                  </a:lnTo>
                  <a:lnTo>
                    <a:pt x="1014" y="673"/>
                  </a:lnTo>
                  <a:lnTo>
                    <a:pt x="1002" y="677"/>
                  </a:lnTo>
                  <a:lnTo>
                    <a:pt x="989" y="682"/>
                  </a:lnTo>
                  <a:lnTo>
                    <a:pt x="966" y="692"/>
                  </a:lnTo>
                  <a:lnTo>
                    <a:pt x="943" y="703"/>
                  </a:lnTo>
                  <a:lnTo>
                    <a:pt x="921" y="714"/>
                  </a:lnTo>
                  <a:lnTo>
                    <a:pt x="900" y="728"/>
                  </a:lnTo>
                  <a:lnTo>
                    <a:pt x="879" y="741"/>
                  </a:lnTo>
                  <a:lnTo>
                    <a:pt x="858" y="755"/>
                  </a:lnTo>
                  <a:lnTo>
                    <a:pt x="838" y="770"/>
                  </a:lnTo>
                  <a:lnTo>
                    <a:pt x="818" y="785"/>
                  </a:lnTo>
                  <a:lnTo>
                    <a:pt x="799" y="801"/>
                  </a:lnTo>
                  <a:lnTo>
                    <a:pt x="790" y="810"/>
                  </a:lnTo>
                  <a:lnTo>
                    <a:pt x="781" y="818"/>
                  </a:lnTo>
                  <a:lnTo>
                    <a:pt x="764" y="836"/>
                  </a:lnTo>
                  <a:lnTo>
                    <a:pt x="747" y="854"/>
                  </a:lnTo>
                  <a:lnTo>
                    <a:pt x="731" y="873"/>
                  </a:lnTo>
                  <a:lnTo>
                    <a:pt x="716" y="894"/>
                  </a:lnTo>
                  <a:lnTo>
                    <a:pt x="708" y="904"/>
                  </a:lnTo>
                  <a:lnTo>
                    <a:pt x="701" y="914"/>
                  </a:lnTo>
                  <a:lnTo>
                    <a:pt x="687" y="934"/>
                  </a:lnTo>
                  <a:lnTo>
                    <a:pt x="674" y="956"/>
                  </a:lnTo>
                  <a:lnTo>
                    <a:pt x="661" y="978"/>
                  </a:lnTo>
                  <a:lnTo>
                    <a:pt x="656" y="989"/>
                  </a:lnTo>
                  <a:lnTo>
                    <a:pt x="650" y="1000"/>
                  </a:lnTo>
                  <a:lnTo>
                    <a:pt x="640" y="1023"/>
                  </a:lnTo>
                  <a:lnTo>
                    <a:pt x="630" y="1047"/>
                  </a:lnTo>
                  <a:lnTo>
                    <a:pt x="621" y="1071"/>
                  </a:lnTo>
                  <a:lnTo>
                    <a:pt x="614" y="1095"/>
                  </a:lnTo>
                  <a:lnTo>
                    <a:pt x="610" y="1107"/>
                  </a:lnTo>
                  <a:lnTo>
                    <a:pt x="607" y="1119"/>
                  </a:lnTo>
                  <a:lnTo>
                    <a:pt x="383" y="833"/>
                  </a:lnTo>
                  <a:lnTo>
                    <a:pt x="0" y="923"/>
                  </a:lnTo>
                  <a:lnTo>
                    <a:pt x="7" y="899"/>
                  </a:lnTo>
                  <a:lnTo>
                    <a:pt x="15" y="874"/>
                  </a:lnTo>
                  <a:lnTo>
                    <a:pt x="23" y="850"/>
                  </a:lnTo>
                  <a:lnTo>
                    <a:pt x="33" y="827"/>
                  </a:lnTo>
                  <a:lnTo>
                    <a:pt x="42" y="804"/>
                  </a:lnTo>
                  <a:lnTo>
                    <a:pt x="51" y="781"/>
                  </a:lnTo>
                  <a:lnTo>
                    <a:pt x="61" y="758"/>
                  </a:lnTo>
                  <a:lnTo>
                    <a:pt x="72" y="735"/>
                  </a:lnTo>
                  <a:lnTo>
                    <a:pt x="83" y="712"/>
                  </a:lnTo>
                  <a:lnTo>
                    <a:pt x="94" y="690"/>
                  </a:lnTo>
                  <a:lnTo>
                    <a:pt x="105" y="668"/>
                  </a:lnTo>
                  <a:lnTo>
                    <a:pt x="117" y="646"/>
                  </a:lnTo>
                  <a:lnTo>
                    <a:pt x="130" y="625"/>
                  </a:lnTo>
                  <a:lnTo>
                    <a:pt x="143" y="604"/>
                  </a:lnTo>
                  <a:lnTo>
                    <a:pt x="156" y="583"/>
                  </a:lnTo>
                  <a:lnTo>
                    <a:pt x="170" y="562"/>
                  </a:lnTo>
                  <a:lnTo>
                    <a:pt x="184" y="541"/>
                  </a:lnTo>
                  <a:lnTo>
                    <a:pt x="199" y="521"/>
                  </a:lnTo>
                  <a:lnTo>
                    <a:pt x="214" y="502"/>
                  </a:lnTo>
                  <a:lnTo>
                    <a:pt x="229" y="482"/>
                  </a:lnTo>
                  <a:lnTo>
                    <a:pt x="245" y="463"/>
                  </a:lnTo>
                  <a:lnTo>
                    <a:pt x="260" y="444"/>
                  </a:lnTo>
                  <a:lnTo>
                    <a:pt x="277" y="426"/>
                  </a:lnTo>
                  <a:lnTo>
                    <a:pt x="293" y="408"/>
                  </a:lnTo>
                  <a:lnTo>
                    <a:pt x="310" y="389"/>
                  </a:lnTo>
                  <a:lnTo>
                    <a:pt x="327" y="371"/>
                  </a:lnTo>
                  <a:lnTo>
                    <a:pt x="345" y="354"/>
                  </a:lnTo>
                  <a:lnTo>
                    <a:pt x="364" y="337"/>
                  </a:lnTo>
                  <a:lnTo>
                    <a:pt x="382" y="321"/>
                  </a:lnTo>
                  <a:lnTo>
                    <a:pt x="401" y="305"/>
                  </a:lnTo>
                  <a:lnTo>
                    <a:pt x="439" y="274"/>
                  </a:lnTo>
                  <a:lnTo>
                    <a:pt x="458" y="259"/>
                  </a:lnTo>
                  <a:lnTo>
                    <a:pt x="478" y="244"/>
                  </a:lnTo>
                  <a:lnTo>
                    <a:pt x="498" y="229"/>
                  </a:lnTo>
                  <a:lnTo>
                    <a:pt x="519" y="215"/>
                  </a:lnTo>
                  <a:lnTo>
                    <a:pt x="540" y="201"/>
                  </a:lnTo>
                  <a:lnTo>
                    <a:pt x="561" y="188"/>
                  </a:lnTo>
                  <a:lnTo>
                    <a:pt x="582" y="175"/>
                  </a:lnTo>
                  <a:lnTo>
                    <a:pt x="603" y="163"/>
                  </a:lnTo>
                  <a:lnTo>
                    <a:pt x="625" y="151"/>
                  </a:lnTo>
                  <a:lnTo>
                    <a:pt x="647" y="140"/>
                  </a:lnTo>
                  <a:lnTo>
                    <a:pt x="669" y="129"/>
                  </a:lnTo>
                  <a:lnTo>
                    <a:pt x="693" y="118"/>
                  </a:lnTo>
                  <a:lnTo>
                    <a:pt x="715" y="108"/>
                  </a:lnTo>
                  <a:lnTo>
                    <a:pt x="738" y="98"/>
                  </a:lnTo>
                  <a:lnTo>
                    <a:pt x="762" y="88"/>
                  </a:lnTo>
                  <a:lnTo>
                    <a:pt x="785" y="79"/>
                  </a:lnTo>
                  <a:lnTo>
                    <a:pt x="808" y="70"/>
                  </a:lnTo>
                  <a:lnTo>
                    <a:pt x="833" y="62"/>
                  </a:lnTo>
                  <a:lnTo>
                    <a:pt x="857" y="54"/>
                  </a:lnTo>
                  <a:lnTo>
                    <a:pt x="882" y="47"/>
                  </a:lnTo>
                  <a:lnTo>
                    <a:pt x="906" y="41"/>
                  </a:lnTo>
                  <a:lnTo>
                    <a:pt x="931" y="35"/>
                  </a:lnTo>
                  <a:lnTo>
                    <a:pt x="955" y="29"/>
                  </a:lnTo>
                  <a:lnTo>
                    <a:pt x="980" y="24"/>
                  </a:lnTo>
                  <a:lnTo>
                    <a:pt x="1006" y="19"/>
                  </a:lnTo>
                  <a:lnTo>
                    <a:pt x="1032" y="15"/>
                  </a:lnTo>
                  <a:lnTo>
                    <a:pt x="1057" y="11"/>
                  </a:lnTo>
                  <a:lnTo>
                    <a:pt x="1083" y="8"/>
                  </a:lnTo>
                  <a:lnTo>
                    <a:pt x="1109" y="5"/>
                  </a:lnTo>
                  <a:lnTo>
                    <a:pt x="1135" y="3"/>
                  </a:lnTo>
                  <a:lnTo>
                    <a:pt x="1162" y="1"/>
                  </a:lnTo>
                  <a:lnTo>
                    <a:pt x="1188" y="0"/>
                  </a:lnTo>
                  <a:lnTo>
                    <a:pt x="1381" y="334"/>
                  </a:lnTo>
                  <a:lnTo>
                    <a:pt x="1190" y="637"/>
                  </a:lnTo>
                  <a:lnTo>
                    <a:pt x="1191" y="637"/>
                  </a:lnTo>
                  <a:close/>
                </a:path>
              </a:pathLst>
            </a:custGeom>
            <a:solidFill>
              <a:srgbClr val="49C0D6"/>
            </a:solidFill>
            <a:ln w="19050">
              <a:solidFill>
                <a:srgbClr val="0070AC"/>
              </a:solidFill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2" name="Freeform 4"/>
            <p:cNvSpPr>
              <a:spLocks noChangeAspect="1"/>
            </p:cNvSpPr>
            <p:nvPr/>
          </p:nvSpPr>
          <p:spPr bwMode="auto">
            <a:xfrm rot="2102411">
              <a:off x="3225" y="1463"/>
              <a:ext cx="1278" cy="1243"/>
            </a:xfrm>
            <a:custGeom>
              <a:avLst/>
              <a:gdLst/>
              <a:ahLst/>
              <a:cxnLst>
                <a:cxn ang="0">
                  <a:pos x="25" y="637"/>
                </a:cxn>
                <a:cxn ang="0">
                  <a:pos x="49" y="639"/>
                </a:cxn>
                <a:cxn ang="0">
                  <a:pos x="98" y="647"/>
                </a:cxn>
                <a:cxn ang="0">
                  <a:pos x="121" y="652"/>
                </a:cxn>
                <a:cxn ang="0">
                  <a:pos x="167" y="664"/>
                </a:cxn>
                <a:cxn ang="0">
                  <a:pos x="201" y="675"/>
                </a:cxn>
                <a:cxn ang="0">
                  <a:pos x="235" y="688"/>
                </a:cxn>
                <a:cxn ang="0">
                  <a:pos x="256" y="698"/>
                </a:cxn>
                <a:cxn ang="0">
                  <a:pos x="277" y="708"/>
                </a:cxn>
                <a:cxn ang="0">
                  <a:pos x="297" y="721"/>
                </a:cxn>
                <a:cxn ang="0">
                  <a:pos x="317" y="733"/>
                </a:cxn>
                <a:cxn ang="0">
                  <a:pos x="356" y="758"/>
                </a:cxn>
                <a:cxn ang="0">
                  <a:pos x="393" y="787"/>
                </a:cxn>
                <a:cxn ang="0">
                  <a:pos x="427" y="818"/>
                </a:cxn>
                <a:cxn ang="0">
                  <a:pos x="443" y="834"/>
                </a:cxn>
                <a:cxn ang="0">
                  <a:pos x="467" y="860"/>
                </a:cxn>
                <a:cxn ang="0">
                  <a:pos x="489" y="888"/>
                </a:cxn>
                <a:cxn ang="0">
                  <a:pos x="515" y="926"/>
                </a:cxn>
                <a:cxn ang="0">
                  <a:pos x="541" y="965"/>
                </a:cxn>
                <a:cxn ang="0">
                  <a:pos x="562" y="1007"/>
                </a:cxn>
                <a:cxn ang="0">
                  <a:pos x="580" y="1051"/>
                </a:cxn>
                <a:cxn ang="0">
                  <a:pos x="1190" y="865"/>
                </a:cxn>
                <a:cxn ang="0">
                  <a:pos x="1173" y="819"/>
                </a:cxn>
                <a:cxn ang="0">
                  <a:pos x="1154" y="774"/>
                </a:cxn>
                <a:cxn ang="0">
                  <a:pos x="1134" y="730"/>
                </a:cxn>
                <a:cxn ang="0">
                  <a:pos x="1112" y="685"/>
                </a:cxn>
                <a:cxn ang="0">
                  <a:pos x="1089" y="643"/>
                </a:cxn>
                <a:cxn ang="0">
                  <a:pos x="1064" y="602"/>
                </a:cxn>
                <a:cxn ang="0">
                  <a:pos x="1038" y="561"/>
                </a:cxn>
                <a:cxn ang="0">
                  <a:pos x="1009" y="521"/>
                </a:cxn>
                <a:cxn ang="0">
                  <a:pos x="980" y="483"/>
                </a:cxn>
                <a:cxn ang="0">
                  <a:pos x="934" y="428"/>
                </a:cxn>
                <a:cxn ang="0">
                  <a:pos x="901" y="392"/>
                </a:cxn>
                <a:cxn ang="0">
                  <a:pos x="868" y="358"/>
                </a:cxn>
                <a:cxn ang="0">
                  <a:pos x="831" y="326"/>
                </a:cxn>
                <a:cxn ang="0">
                  <a:pos x="795" y="294"/>
                </a:cxn>
                <a:cxn ang="0">
                  <a:pos x="758" y="264"/>
                </a:cxn>
                <a:cxn ang="0">
                  <a:pos x="719" y="235"/>
                </a:cxn>
                <a:cxn ang="0">
                  <a:pos x="678" y="208"/>
                </a:cxn>
                <a:cxn ang="0">
                  <a:pos x="638" y="182"/>
                </a:cxn>
                <a:cxn ang="0">
                  <a:pos x="596" y="158"/>
                </a:cxn>
                <a:cxn ang="0">
                  <a:pos x="553" y="136"/>
                </a:cxn>
                <a:cxn ang="0">
                  <a:pos x="508" y="115"/>
                </a:cxn>
                <a:cxn ang="0">
                  <a:pos x="464" y="96"/>
                </a:cxn>
                <a:cxn ang="0">
                  <a:pos x="418" y="77"/>
                </a:cxn>
                <a:cxn ang="0">
                  <a:pos x="371" y="61"/>
                </a:cxn>
                <a:cxn ang="0">
                  <a:pos x="324" y="47"/>
                </a:cxn>
                <a:cxn ang="0">
                  <a:pos x="276" y="34"/>
                </a:cxn>
                <a:cxn ang="0">
                  <a:pos x="202" y="19"/>
                </a:cxn>
                <a:cxn ang="0">
                  <a:pos x="153" y="12"/>
                </a:cxn>
                <a:cxn ang="0">
                  <a:pos x="102" y="6"/>
                </a:cxn>
                <a:cxn ang="0">
                  <a:pos x="51" y="2"/>
                </a:cxn>
                <a:cxn ang="0">
                  <a:pos x="0" y="0"/>
                </a:cxn>
                <a:cxn ang="0">
                  <a:pos x="0" y="636"/>
                </a:cxn>
              </a:cxnLst>
              <a:rect l="0" t="0" r="r" b="b"/>
              <a:pathLst>
                <a:path w="1190" h="1155">
                  <a:moveTo>
                    <a:pt x="0" y="636"/>
                  </a:moveTo>
                  <a:lnTo>
                    <a:pt x="25" y="637"/>
                  </a:lnTo>
                  <a:lnTo>
                    <a:pt x="37" y="638"/>
                  </a:lnTo>
                  <a:lnTo>
                    <a:pt x="49" y="639"/>
                  </a:lnTo>
                  <a:lnTo>
                    <a:pt x="74" y="643"/>
                  </a:lnTo>
                  <a:lnTo>
                    <a:pt x="98" y="647"/>
                  </a:lnTo>
                  <a:lnTo>
                    <a:pt x="110" y="649"/>
                  </a:lnTo>
                  <a:lnTo>
                    <a:pt x="121" y="652"/>
                  </a:lnTo>
                  <a:lnTo>
                    <a:pt x="145" y="657"/>
                  </a:lnTo>
                  <a:lnTo>
                    <a:pt x="167" y="664"/>
                  </a:lnTo>
                  <a:lnTo>
                    <a:pt x="190" y="671"/>
                  </a:lnTo>
                  <a:lnTo>
                    <a:pt x="201" y="675"/>
                  </a:lnTo>
                  <a:lnTo>
                    <a:pt x="212" y="679"/>
                  </a:lnTo>
                  <a:lnTo>
                    <a:pt x="235" y="688"/>
                  </a:lnTo>
                  <a:lnTo>
                    <a:pt x="245" y="693"/>
                  </a:lnTo>
                  <a:lnTo>
                    <a:pt x="256" y="698"/>
                  </a:lnTo>
                  <a:lnTo>
                    <a:pt x="266" y="703"/>
                  </a:lnTo>
                  <a:lnTo>
                    <a:pt x="277" y="708"/>
                  </a:lnTo>
                  <a:lnTo>
                    <a:pt x="287" y="714"/>
                  </a:lnTo>
                  <a:lnTo>
                    <a:pt x="297" y="721"/>
                  </a:lnTo>
                  <a:lnTo>
                    <a:pt x="307" y="727"/>
                  </a:lnTo>
                  <a:lnTo>
                    <a:pt x="317" y="733"/>
                  </a:lnTo>
                  <a:lnTo>
                    <a:pt x="337" y="745"/>
                  </a:lnTo>
                  <a:lnTo>
                    <a:pt x="356" y="758"/>
                  </a:lnTo>
                  <a:lnTo>
                    <a:pt x="374" y="772"/>
                  </a:lnTo>
                  <a:lnTo>
                    <a:pt x="393" y="787"/>
                  </a:lnTo>
                  <a:lnTo>
                    <a:pt x="410" y="802"/>
                  </a:lnTo>
                  <a:lnTo>
                    <a:pt x="427" y="818"/>
                  </a:lnTo>
                  <a:lnTo>
                    <a:pt x="435" y="826"/>
                  </a:lnTo>
                  <a:lnTo>
                    <a:pt x="443" y="834"/>
                  </a:lnTo>
                  <a:lnTo>
                    <a:pt x="459" y="851"/>
                  </a:lnTo>
                  <a:lnTo>
                    <a:pt x="467" y="860"/>
                  </a:lnTo>
                  <a:lnTo>
                    <a:pt x="474" y="869"/>
                  </a:lnTo>
                  <a:lnTo>
                    <a:pt x="489" y="888"/>
                  </a:lnTo>
                  <a:lnTo>
                    <a:pt x="502" y="907"/>
                  </a:lnTo>
                  <a:lnTo>
                    <a:pt x="515" y="926"/>
                  </a:lnTo>
                  <a:lnTo>
                    <a:pt x="528" y="945"/>
                  </a:lnTo>
                  <a:lnTo>
                    <a:pt x="541" y="965"/>
                  </a:lnTo>
                  <a:lnTo>
                    <a:pt x="552" y="986"/>
                  </a:lnTo>
                  <a:lnTo>
                    <a:pt x="562" y="1007"/>
                  </a:lnTo>
                  <a:lnTo>
                    <a:pt x="571" y="1028"/>
                  </a:lnTo>
                  <a:lnTo>
                    <a:pt x="580" y="1051"/>
                  </a:lnTo>
                  <a:lnTo>
                    <a:pt x="926" y="1155"/>
                  </a:lnTo>
                  <a:lnTo>
                    <a:pt x="1190" y="865"/>
                  </a:lnTo>
                  <a:lnTo>
                    <a:pt x="1182" y="842"/>
                  </a:lnTo>
                  <a:lnTo>
                    <a:pt x="1173" y="819"/>
                  </a:lnTo>
                  <a:lnTo>
                    <a:pt x="1164" y="796"/>
                  </a:lnTo>
                  <a:lnTo>
                    <a:pt x="1154" y="774"/>
                  </a:lnTo>
                  <a:lnTo>
                    <a:pt x="1144" y="752"/>
                  </a:lnTo>
                  <a:lnTo>
                    <a:pt x="1134" y="730"/>
                  </a:lnTo>
                  <a:lnTo>
                    <a:pt x="1123" y="707"/>
                  </a:lnTo>
                  <a:lnTo>
                    <a:pt x="1112" y="685"/>
                  </a:lnTo>
                  <a:lnTo>
                    <a:pt x="1101" y="664"/>
                  </a:lnTo>
                  <a:lnTo>
                    <a:pt x="1089" y="643"/>
                  </a:lnTo>
                  <a:lnTo>
                    <a:pt x="1077" y="622"/>
                  </a:lnTo>
                  <a:lnTo>
                    <a:pt x="1064" y="602"/>
                  </a:lnTo>
                  <a:lnTo>
                    <a:pt x="1051" y="581"/>
                  </a:lnTo>
                  <a:lnTo>
                    <a:pt x="1038" y="561"/>
                  </a:lnTo>
                  <a:lnTo>
                    <a:pt x="1024" y="541"/>
                  </a:lnTo>
                  <a:lnTo>
                    <a:pt x="1009" y="521"/>
                  </a:lnTo>
                  <a:lnTo>
                    <a:pt x="995" y="502"/>
                  </a:lnTo>
                  <a:lnTo>
                    <a:pt x="980" y="483"/>
                  </a:lnTo>
                  <a:lnTo>
                    <a:pt x="950" y="446"/>
                  </a:lnTo>
                  <a:lnTo>
                    <a:pt x="934" y="428"/>
                  </a:lnTo>
                  <a:lnTo>
                    <a:pt x="918" y="410"/>
                  </a:lnTo>
                  <a:lnTo>
                    <a:pt x="901" y="392"/>
                  </a:lnTo>
                  <a:lnTo>
                    <a:pt x="885" y="375"/>
                  </a:lnTo>
                  <a:lnTo>
                    <a:pt x="868" y="358"/>
                  </a:lnTo>
                  <a:lnTo>
                    <a:pt x="849" y="342"/>
                  </a:lnTo>
                  <a:lnTo>
                    <a:pt x="831" y="326"/>
                  </a:lnTo>
                  <a:lnTo>
                    <a:pt x="813" y="310"/>
                  </a:lnTo>
                  <a:lnTo>
                    <a:pt x="795" y="294"/>
                  </a:lnTo>
                  <a:lnTo>
                    <a:pt x="777" y="279"/>
                  </a:lnTo>
                  <a:lnTo>
                    <a:pt x="758" y="264"/>
                  </a:lnTo>
                  <a:lnTo>
                    <a:pt x="738" y="250"/>
                  </a:lnTo>
                  <a:lnTo>
                    <a:pt x="719" y="235"/>
                  </a:lnTo>
                  <a:lnTo>
                    <a:pt x="699" y="221"/>
                  </a:lnTo>
                  <a:lnTo>
                    <a:pt x="678" y="208"/>
                  </a:lnTo>
                  <a:lnTo>
                    <a:pt x="658" y="195"/>
                  </a:lnTo>
                  <a:lnTo>
                    <a:pt x="638" y="182"/>
                  </a:lnTo>
                  <a:lnTo>
                    <a:pt x="617" y="170"/>
                  </a:lnTo>
                  <a:lnTo>
                    <a:pt x="596" y="158"/>
                  </a:lnTo>
                  <a:lnTo>
                    <a:pt x="575" y="147"/>
                  </a:lnTo>
                  <a:lnTo>
                    <a:pt x="553" y="136"/>
                  </a:lnTo>
                  <a:lnTo>
                    <a:pt x="530" y="125"/>
                  </a:lnTo>
                  <a:lnTo>
                    <a:pt x="508" y="115"/>
                  </a:lnTo>
                  <a:lnTo>
                    <a:pt x="486" y="105"/>
                  </a:lnTo>
                  <a:lnTo>
                    <a:pt x="464" y="96"/>
                  </a:lnTo>
                  <a:lnTo>
                    <a:pt x="441" y="87"/>
                  </a:lnTo>
                  <a:lnTo>
                    <a:pt x="418" y="77"/>
                  </a:lnTo>
                  <a:lnTo>
                    <a:pt x="395" y="69"/>
                  </a:lnTo>
                  <a:lnTo>
                    <a:pt x="371" y="61"/>
                  </a:lnTo>
                  <a:lnTo>
                    <a:pt x="348" y="54"/>
                  </a:lnTo>
                  <a:lnTo>
                    <a:pt x="324" y="47"/>
                  </a:lnTo>
                  <a:lnTo>
                    <a:pt x="300" y="40"/>
                  </a:lnTo>
                  <a:lnTo>
                    <a:pt x="276" y="34"/>
                  </a:lnTo>
                  <a:lnTo>
                    <a:pt x="252" y="29"/>
                  </a:lnTo>
                  <a:lnTo>
                    <a:pt x="202" y="19"/>
                  </a:lnTo>
                  <a:lnTo>
                    <a:pt x="177" y="15"/>
                  </a:lnTo>
                  <a:lnTo>
                    <a:pt x="153" y="12"/>
                  </a:lnTo>
                  <a:lnTo>
                    <a:pt x="128" y="8"/>
                  </a:lnTo>
                  <a:lnTo>
                    <a:pt x="102" y="6"/>
                  </a:lnTo>
                  <a:lnTo>
                    <a:pt x="77" y="4"/>
                  </a:lnTo>
                  <a:lnTo>
                    <a:pt x="51" y="2"/>
                  </a:lnTo>
                  <a:lnTo>
                    <a:pt x="25" y="1"/>
                  </a:lnTo>
                  <a:lnTo>
                    <a:pt x="0" y="0"/>
                  </a:lnTo>
                  <a:lnTo>
                    <a:pt x="196" y="347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C92B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5"/>
            <p:cNvSpPr>
              <a:spLocks noChangeAspect="1"/>
            </p:cNvSpPr>
            <p:nvPr/>
          </p:nvSpPr>
          <p:spPr bwMode="auto">
            <a:xfrm rot="2102411">
              <a:off x="2995" y="2420"/>
              <a:ext cx="901" cy="1434"/>
            </a:xfrm>
            <a:custGeom>
              <a:avLst/>
              <a:gdLst/>
              <a:ahLst/>
              <a:cxnLst>
                <a:cxn ang="0">
                  <a:pos x="11" y="803"/>
                </a:cxn>
                <a:cxn ang="0">
                  <a:pos x="44" y="768"/>
                </a:cxn>
                <a:cxn ang="0">
                  <a:pos x="64" y="743"/>
                </a:cxn>
                <a:cxn ang="0">
                  <a:pos x="93" y="704"/>
                </a:cxn>
                <a:cxn ang="0">
                  <a:pos x="110" y="677"/>
                </a:cxn>
                <a:cxn ang="0">
                  <a:pos x="127" y="649"/>
                </a:cxn>
                <a:cxn ang="0">
                  <a:pos x="142" y="620"/>
                </a:cxn>
                <a:cxn ang="0">
                  <a:pos x="161" y="574"/>
                </a:cxn>
                <a:cxn ang="0">
                  <a:pos x="172" y="543"/>
                </a:cxn>
                <a:cxn ang="0">
                  <a:pos x="181" y="512"/>
                </a:cxn>
                <a:cxn ang="0">
                  <a:pos x="189" y="480"/>
                </a:cxn>
                <a:cxn ang="0">
                  <a:pos x="195" y="447"/>
                </a:cxn>
                <a:cxn ang="0">
                  <a:pos x="199" y="413"/>
                </a:cxn>
                <a:cxn ang="0">
                  <a:pos x="202" y="379"/>
                </a:cxn>
                <a:cxn ang="0">
                  <a:pos x="203" y="345"/>
                </a:cxn>
                <a:cxn ang="0">
                  <a:pos x="202" y="306"/>
                </a:cxn>
                <a:cxn ang="0">
                  <a:pos x="198" y="268"/>
                </a:cxn>
                <a:cxn ang="0">
                  <a:pos x="193" y="230"/>
                </a:cxn>
                <a:cxn ang="0">
                  <a:pos x="185" y="194"/>
                </a:cxn>
                <a:cxn ang="0">
                  <a:pos x="793" y="0"/>
                </a:cxn>
                <a:cxn ang="0">
                  <a:pos x="808" y="62"/>
                </a:cxn>
                <a:cxn ang="0">
                  <a:pos x="817" y="104"/>
                </a:cxn>
                <a:cxn ang="0">
                  <a:pos x="824" y="147"/>
                </a:cxn>
                <a:cxn ang="0">
                  <a:pos x="833" y="212"/>
                </a:cxn>
                <a:cxn ang="0">
                  <a:pos x="838" y="278"/>
                </a:cxn>
                <a:cxn ang="0">
                  <a:pos x="839" y="345"/>
                </a:cxn>
                <a:cxn ang="0">
                  <a:pos x="837" y="418"/>
                </a:cxn>
                <a:cxn ang="0">
                  <a:pos x="835" y="456"/>
                </a:cxn>
                <a:cxn ang="0">
                  <a:pos x="831" y="492"/>
                </a:cxn>
                <a:cxn ang="0">
                  <a:pos x="823" y="546"/>
                </a:cxn>
                <a:cxn ang="0">
                  <a:pos x="814" y="600"/>
                </a:cxn>
                <a:cxn ang="0">
                  <a:pos x="798" y="669"/>
                </a:cxn>
                <a:cxn ang="0">
                  <a:pos x="778" y="737"/>
                </a:cxn>
                <a:cxn ang="0">
                  <a:pos x="753" y="805"/>
                </a:cxn>
                <a:cxn ang="0">
                  <a:pos x="740" y="837"/>
                </a:cxn>
                <a:cxn ang="0">
                  <a:pos x="711" y="901"/>
                </a:cxn>
                <a:cxn ang="0">
                  <a:pos x="695" y="933"/>
                </a:cxn>
                <a:cxn ang="0">
                  <a:pos x="679" y="963"/>
                </a:cxn>
                <a:cxn ang="0">
                  <a:pos x="644" y="1023"/>
                </a:cxn>
                <a:cxn ang="0">
                  <a:pos x="605" y="1082"/>
                </a:cxn>
                <a:cxn ang="0">
                  <a:pos x="563" y="1137"/>
                </a:cxn>
                <a:cxn ang="0">
                  <a:pos x="518" y="1190"/>
                </a:cxn>
                <a:cxn ang="0">
                  <a:pos x="495" y="1215"/>
                </a:cxn>
                <a:cxn ang="0">
                  <a:pos x="447" y="1265"/>
                </a:cxn>
                <a:cxn ang="0">
                  <a:pos x="395" y="1312"/>
                </a:cxn>
                <a:cxn ang="0">
                  <a:pos x="13" y="1187"/>
                </a:cxn>
              </a:cxnLst>
              <a:rect l="0" t="0" r="r" b="b"/>
              <a:pathLst>
                <a:path w="839" h="1334">
                  <a:moveTo>
                    <a:pt x="0" y="814"/>
                  </a:moveTo>
                  <a:lnTo>
                    <a:pt x="11" y="803"/>
                  </a:lnTo>
                  <a:lnTo>
                    <a:pt x="22" y="792"/>
                  </a:lnTo>
                  <a:lnTo>
                    <a:pt x="44" y="768"/>
                  </a:lnTo>
                  <a:lnTo>
                    <a:pt x="54" y="756"/>
                  </a:lnTo>
                  <a:lnTo>
                    <a:pt x="64" y="743"/>
                  </a:lnTo>
                  <a:lnTo>
                    <a:pt x="84" y="717"/>
                  </a:lnTo>
                  <a:lnTo>
                    <a:pt x="93" y="704"/>
                  </a:lnTo>
                  <a:lnTo>
                    <a:pt x="102" y="690"/>
                  </a:lnTo>
                  <a:lnTo>
                    <a:pt x="110" y="677"/>
                  </a:lnTo>
                  <a:lnTo>
                    <a:pt x="119" y="663"/>
                  </a:lnTo>
                  <a:lnTo>
                    <a:pt x="127" y="649"/>
                  </a:lnTo>
                  <a:lnTo>
                    <a:pt x="134" y="634"/>
                  </a:lnTo>
                  <a:lnTo>
                    <a:pt x="142" y="620"/>
                  </a:lnTo>
                  <a:lnTo>
                    <a:pt x="148" y="605"/>
                  </a:lnTo>
                  <a:lnTo>
                    <a:pt x="161" y="574"/>
                  </a:lnTo>
                  <a:lnTo>
                    <a:pt x="166" y="559"/>
                  </a:lnTo>
                  <a:lnTo>
                    <a:pt x="172" y="543"/>
                  </a:lnTo>
                  <a:lnTo>
                    <a:pt x="176" y="528"/>
                  </a:lnTo>
                  <a:lnTo>
                    <a:pt x="181" y="512"/>
                  </a:lnTo>
                  <a:lnTo>
                    <a:pt x="185" y="496"/>
                  </a:lnTo>
                  <a:lnTo>
                    <a:pt x="189" y="480"/>
                  </a:lnTo>
                  <a:lnTo>
                    <a:pt x="192" y="463"/>
                  </a:lnTo>
                  <a:lnTo>
                    <a:pt x="195" y="447"/>
                  </a:lnTo>
                  <a:lnTo>
                    <a:pt x="197" y="430"/>
                  </a:lnTo>
                  <a:lnTo>
                    <a:pt x="199" y="413"/>
                  </a:lnTo>
                  <a:lnTo>
                    <a:pt x="201" y="396"/>
                  </a:lnTo>
                  <a:lnTo>
                    <a:pt x="202" y="379"/>
                  </a:lnTo>
                  <a:lnTo>
                    <a:pt x="202" y="362"/>
                  </a:lnTo>
                  <a:lnTo>
                    <a:pt x="203" y="345"/>
                  </a:lnTo>
                  <a:lnTo>
                    <a:pt x="202" y="325"/>
                  </a:lnTo>
                  <a:lnTo>
                    <a:pt x="202" y="306"/>
                  </a:lnTo>
                  <a:lnTo>
                    <a:pt x="200" y="287"/>
                  </a:lnTo>
                  <a:lnTo>
                    <a:pt x="198" y="268"/>
                  </a:lnTo>
                  <a:lnTo>
                    <a:pt x="196" y="249"/>
                  </a:lnTo>
                  <a:lnTo>
                    <a:pt x="193" y="230"/>
                  </a:lnTo>
                  <a:lnTo>
                    <a:pt x="189" y="212"/>
                  </a:lnTo>
                  <a:lnTo>
                    <a:pt x="185" y="194"/>
                  </a:lnTo>
                  <a:lnTo>
                    <a:pt x="513" y="300"/>
                  </a:lnTo>
                  <a:lnTo>
                    <a:pt x="793" y="0"/>
                  </a:lnTo>
                  <a:lnTo>
                    <a:pt x="803" y="41"/>
                  </a:lnTo>
                  <a:lnTo>
                    <a:pt x="808" y="62"/>
                  </a:lnTo>
                  <a:lnTo>
                    <a:pt x="813" y="83"/>
                  </a:lnTo>
                  <a:lnTo>
                    <a:pt x="817" y="104"/>
                  </a:lnTo>
                  <a:lnTo>
                    <a:pt x="821" y="126"/>
                  </a:lnTo>
                  <a:lnTo>
                    <a:pt x="824" y="147"/>
                  </a:lnTo>
                  <a:lnTo>
                    <a:pt x="827" y="169"/>
                  </a:lnTo>
                  <a:lnTo>
                    <a:pt x="833" y="212"/>
                  </a:lnTo>
                  <a:lnTo>
                    <a:pt x="836" y="255"/>
                  </a:lnTo>
                  <a:lnTo>
                    <a:pt x="838" y="278"/>
                  </a:lnTo>
                  <a:lnTo>
                    <a:pt x="839" y="300"/>
                  </a:lnTo>
                  <a:lnTo>
                    <a:pt x="839" y="345"/>
                  </a:lnTo>
                  <a:lnTo>
                    <a:pt x="839" y="382"/>
                  </a:lnTo>
                  <a:lnTo>
                    <a:pt x="837" y="418"/>
                  </a:lnTo>
                  <a:lnTo>
                    <a:pt x="836" y="438"/>
                  </a:lnTo>
                  <a:lnTo>
                    <a:pt x="835" y="456"/>
                  </a:lnTo>
                  <a:lnTo>
                    <a:pt x="833" y="474"/>
                  </a:lnTo>
                  <a:lnTo>
                    <a:pt x="831" y="492"/>
                  </a:lnTo>
                  <a:lnTo>
                    <a:pt x="826" y="528"/>
                  </a:lnTo>
                  <a:lnTo>
                    <a:pt x="823" y="546"/>
                  </a:lnTo>
                  <a:lnTo>
                    <a:pt x="821" y="564"/>
                  </a:lnTo>
                  <a:lnTo>
                    <a:pt x="814" y="600"/>
                  </a:lnTo>
                  <a:lnTo>
                    <a:pt x="806" y="635"/>
                  </a:lnTo>
                  <a:lnTo>
                    <a:pt x="798" y="669"/>
                  </a:lnTo>
                  <a:lnTo>
                    <a:pt x="788" y="704"/>
                  </a:lnTo>
                  <a:lnTo>
                    <a:pt x="778" y="737"/>
                  </a:lnTo>
                  <a:lnTo>
                    <a:pt x="766" y="772"/>
                  </a:lnTo>
                  <a:lnTo>
                    <a:pt x="753" y="805"/>
                  </a:lnTo>
                  <a:lnTo>
                    <a:pt x="747" y="821"/>
                  </a:lnTo>
                  <a:lnTo>
                    <a:pt x="740" y="837"/>
                  </a:lnTo>
                  <a:lnTo>
                    <a:pt x="726" y="869"/>
                  </a:lnTo>
                  <a:lnTo>
                    <a:pt x="711" y="901"/>
                  </a:lnTo>
                  <a:lnTo>
                    <a:pt x="703" y="917"/>
                  </a:lnTo>
                  <a:lnTo>
                    <a:pt x="695" y="933"/>
                  </a:lnTo>
                  <a:lnTo>
                    <a:pt x="687" y="948"/>
                  </a:lnTo>
                  <a:lnTo>
                    <a:pt x="679" y="963"/>
                  </a:lnTo>
                  <a:lnTo>
                    <a:pt x="662" y="993"/>
                  </a:lnTo>
                  <a:lnTo>
                    <a:pt x="644" y="1023"/>
                  </a:lnTo>
                  <a:lnTo>
                    <a:pt x="625" y="1052"/>
                  </a:lnTo>
                  <a:lnTo>
                    <a:pt x="605" y="1082"/>
                  </a:lnTo>
                  <a:lnTo>
                    <a:pt x="584" y="1109"/>
                  </a:lnTo>
                  <a:lnTo>
                    <a:pt x="563" y="1137"/>
                  </a:lnTo>
                  <a:lnTo>
                    <a:pt x="541" y="1164"/>
                  </a:lnTo>
                  <a:lnTo>
                    <a:pt x="518" y="1190"/>
                  </a:lnTo>
                  <a:lnTo>
                    <a:pt x="507" y="1203"/>
                  </a:lnTo>
                  <a:lnTo>
                    <a:pt x="495" y="1215"/>
                  </a:lnTo>
                  <a:lnTo>
                    <a:pt x="471" y="1241"/>
                  </a:lnTo>
                  <a:lnTo>
                    <a:pt x="447" y="1265"/>
                  </a:lnTo>
                  <a:lnTo>
                    <a:pt x="421" y="1289"/>
                  </a:lnTo>
                  <a:lnTo>
                    <a:pt x="395" y="1312"/>
                  </a:lnTo>
                  <a:lnTo>
                    <a:pt x="368" y="1334"/>
                  </a:lnTo>
                  <a:lnTo>
                    <a:pt x="13" y="1187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rgbClr val="0F93B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"/>
            <p:cNvSpPr>
              <a:spLocks noChangeAspect="1"/>
            </p:cNvSpPr>
            <p:nvPr/>
          </p:nvSpPr>
          <p:spPr bwMode="auto">
            <a:xfrm rot="2102411">
              <a:off x="1612" y="2739"/>
              <a:ext cx="1514" cy="811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06" y="64"/>
                </a:cxn>
                <a:cxn ang="0">
                  <a:pos x="438" y="77"/>
                </a:cxn>
                <a:cxn ang="0">
                  <a:pos x="470" y="88"/>
                </a:cxn>
                <a:cxn ang="0">
                  <a:pos x="503" y="97"/>
                </a:cxn>
                <a:cxn ang="0">
                  <a:pos x="537" y="105"/>
                </a:cxn>
                <a:cxn ang="0">
                  <a:pos x="571" y="111"/>
                </a:cxn>
                <a:cxn ang="0">
                  <a:pos x="607" y="115"/>
                </a:cxn>
                <a:cxn ang="0">
                  <a:pos x="643" y="117"/>
                </a:cxn>
                <a:cxn ang="0">
                  <a:pos x="686" y="117"/>
                </a:cxn>
                <a:cxn ang="0">
                  <a:pos x="737" y="113"/>
                </a:cxn>
                <a:cxn ang="0">
                  <a:pos x="787" y="105"/>
                </a:cxn>
                <a:cxn ang="0">
                  <a:pos x="835" y="94"/>
                </a:cxn>
                <a:cxn ang="0">
                  <a:pos x="882" y="79"/>
                </a:cxn>
                <a:cxn ang="0">
                  <a:pos x="928" y="60"/>
                </a:cxn>
                <a:cxn ang="0">
                  <a:pos x="960" y="44"/>
                </a:cxn>
                <a:cxn ang="0">
                  <a:pos x="981" y="32"/>
                </a:cxn>
                <a:cxn ang="0">
                  <a:pos x="1002" y="19"/>
                </a:cxn>
                <a:cxn ang="0">
                  <a:pos x="1022" y="6"/>
                </a:cxn>
                <a:cxn ang="0">
                  <a:pos x="1036" y="351"/>
                </a:cxn>
                <a:cxn ang="0">
                  <a:pos x="1391" y="526"/>
                </a:cxn>
                <a:cxn ang="0">
                  <a:pos x="1350" y="553"/>
                </a:cxn>
                <a:cxn ang="0">
                  <a:pos x="1308" y="579"/>
                </a:cxn>
                <a:cxn ang="0">
                  <a:pos x="1266" y="602"/>
                </a:cxn>
                <a:cxn ang="0">
                  <a:pos x="1222" y="625"/>
                </a:cxn>
                <a:cxn ang="0">
                  <a:pos x="1177" y="645"/>
                </a:cxn>
                <a:cxn ang="0">
                  <a:pos x="1132" y="664"/>
                </a:cxn>
                <a:cxn ang="0">
                  <a:pos x="1086" y="683"/>
                </a:cxn>
                <a:cxn ang="0">
                  <a:pos x="1038" y="698"/>
                </a:cxn>
                <a:cxn ang="0">
                  <a:pos x="990" y="712"/>
                </a:cxn>
                <a:cxn ang="0">
                  <a:pos x="941" y="724"/>
                </a:cxn>
                <a:cxn ang="0">
                  <a:pos x="866" y="738"/>
                </a:cxn>
                <a:cxn ang="0">
                  <a:pos x="816" y="745"/>
                </a:cxn>
                <a:cxn ang="0">
                  <a:pos x="765" y="750"/>
                </a:cxn>
                <a:cxn ang="0">
                  <a:pos x="713" y="753"/>
                </a:cxn>
                <a:cxn ang="0">
                  <a:pos x="661" y="754"/>
                </a:cxn>
                <a:cxn ang="0">
                  <a:pos x="593" y="752"/>
                </a:cxn>
                <a:cxn ang="0">
                  <a:pos x="548" y="749"/>
                </a:cxn>
                <a:cxn ang="0">
                  <a:pos x="504" y="744"/>
                </a:cxn>
                <a:cxn ang="0">
                  <a:pos x="461" y="738"/>
                </a:cxn>
                <a:cxn ang="0">
                  <a:pos x="417" y="731"/>
                </a:cxn>
                <a:cxn ang="0">
                  <a:pos x="374" y="722"/>
                </a:cxn>
                <a:cxn ang="0">
                  <a:pos x="333" y="711"/>
                </a:cxn>
                <a:cxn ang="0">
                  <a:pos x="271" y="693"/>
                </a:cxn>
                <a:cxn ang="0">
                  <a:pos x="229" y="679"/>
                </a:cxn>
                <a:cxn ang="0">
                  <a:pos x="190" y="663"/>
                </a:cxn>
                <a:cxn ang="0">
                  <a:pos x="150" y="646"/>
                </a:cxn>
                <a:cxn ang="0">
                  <a:pos x="112" y="628"/>
                </a:cxn>
                <a:cxn ang="0">
                  <a:pos x="73" y="610"/>
                </a:cxn>
                <a:cxn ang="0">
                  <a:pos x="0" y="568"/>
                </a:cxn>
              </a:cxnLst>
              <a:rect l="0" t="0" r="r" b="b"/>
              <a:pathLst>
                <a:path w="1411" h="754">
                  <a:moveTo>
                    <a:pt x="0" y="568"/>
                  </a:moveTo>
                  <a:lnTo>
                    <a:pt x="33" y="196"/>
                  </a:lnTo>
                  <a:lnTo>
                    <a:pt x="390" y="57"/>
                  </a:lnTo>
                  <a:lnTo>
                    <a:pt x="406" y="64"/>
                  </a:lnTo>
                  <a:lnTo>
                    <a:pt x="422" y="71"/>
                  </a:lnTo>
                  <a:lnTo>
                    <a:pt x="438" y="77"/>
                  </a:lnTo>
                  <a:lnTo>
                    <a:pt x="454" y="83"/>
                  </a:lnTo>
                  <a:lnTo>
                    <a:pt x="470" y="88"/>
                  </a:lnTo>
                  <a:lnTo>
                    <a:pt x="487" y="93"/>
                  </a:lnTo>
                  <a:lnTo>
                    <a:pt x="503" y="97"/>
                  </a:lnTo>
                  <a:lnTo>
                    <a:pt x="520" y="102"/>
                  </a:lnTo>
                  <a:lnTo>
                    <a:pt x="537" y="105"/>
                  </a:lnTo>
                  <a:lnTo>
                    <a:pt x="554" y="108"/>
                  </a:lnTo>
                  <a:lnTo>
                    <a:pt x="571" y="111"/>
                  </a:lnTo>
                  <a:lnTo>
                    <a:pt x="590" y="113"/>
                  </a:lnTo>
                  <a:lnTo>
                    <a:pt x="607" y="115"/>
                  </a:lnTo>
                  <a:lnTo>
                    <a:pt x="625" y="117"/>
                  </a:lnTo>
                  <a:lnTo>
                    <a:pt x="643" y="117"/>
                  </a:lnTo>
                  <a:lnTo>
                    <a:pt x="661" y="118"/>
                  </a:lnTo>
                  <a:lnTo>
                    <a:pt x="686" y="117"/>
                  </a:lnTo>
                  <a:lnTo>
                    <a:pt x="712" y="116"/>
                  </a:lnTo>
                  <a:lnTo>
                    <a:pt x="737" y="113"/>
                  </a:lnTo>
                  <a:lnTo>
                    <a:pt x="763" y="110"/>
                  </a:lnTo>
                  <a:lnTo>
                    <a:pt x="787" y="105"/>
                  </a:lnTo>
                  <a:lnTo>
                    <a:pt x="811" y="100"/>
                  </a:lnTo>
                  <a:lnTo>
                    <a:pt x="835" y="94"/>
                  </a:lnTo>
                  <a:lnTo>
                    <a:pt x="859" y="87"/>
                  </a:lnTo>
                  <a:lnTo>
                    <a:pt x="882" y="79"/>
                  </a:lnTo>
                  <a:lnTo>
                    <a:pt x="905" y="70"/>
                  </a:lnTo>
                  <a:lnTo>
                    <a:pt x="928" y="60"/>
                  </a:lnTo>
                  <a:lnTo>
                    <a:pt x="949" y="50"/>
                  </a:lnTo>
                  <a:lnTo>
                    <a:pt x="960" y="44"/>
                  </a:lnTo>
                  <a:lnTo>
                    <a:pt x="971" y="39"/>
                  </a:lnTo>
                  <a:lnTo>
                    <a:pt x="981" y="32"/>
                  </a:lnTo>
                  <a:lnTo>
                    <a:pt x="991" y="26"/>
                  </a:lnTo>
                  <a:lnTo>
                    <a:pt x="1002" y="19"/>
                  </a:lnTo>
                  <a:lnTo>
                    <a:pt x="1012" y="13"/>
                  </a:lnTo>
                  <a:lnTo>
                    <a:pt x="1022" y="6"/>
                  </a:lnTo>
                  <a:lnTo>
                    <a:pt x="1032" y="0"/>
                  </a:lnTo>
                  <a:lnTo>
                    <a:pt x="1036" y="351"/>
                  </a:lnTo>
                  <a:lnTo>
                    <a:pt x="1411" y="511"/>
                  </a:lnTo>
                  <a:lnTo>
                    <a:pt x="1391" y="526"/>
                  </a:lnTo>
                  <a:lnTo>
                    <a:pt x="1370" y="540"/>
                  </a:lnTo>
                  <a:lnTo>
                    <a:pt x="1350" y="553"/>
                  </a:lnTo>
                  <a:lnTo>
                    <a:pt x="1329" y="566"/>
                  </a:lnTo>
                  <a:lnTo>
                    <a:pt x="1308" y="579"/>
                  </a:lnTo>
                  <a:lnTo>
                    <a:pt x="1287" y="591"/>
                  </a:lnTo>
                  <a:lnTo>
                    <a:pt x="1266" y="602"/>
                  </a:lnTo>
                  <a:lnTo>
                    <a:pt x="1244" y="614"/>
                  </a:lnTo>
                  <a:lnTo>
                    <a:pt x="1222" y="625"/>
                  </a:lnTo>
                  <a:lnTo>
                    <a:pt x="1199" y="635"/>
                  </a:lnTo>
                  <a:lnTo>
                    <a:pt x="1177" y="645"/>
                  </a:lnTo>
                  <a:lnTo>
                    <a:pt x="1154" y="655"/>
                  </a:lnTo>
                  <a:lnTo>
                    <a:pt x="1132" y="664"/>
                  </a:lnTo>
                  <a:lnTo>
                    <a:pt x="1109" y="673"/>
                  </a:lnTo>
                  <a:lnTo>
                    <a:pt x="1086" y="683"/>
                  </a:lnTo>
                  <a:lnTo>
                    <a:pt x="1062" y="691"/>
                  </a:lnTo>
                  <a:lnTo>
                    <a:pt x="1038" y="698"/>
                  </a:lnTo>
                  <a:lnTo>
                    <a:pt x="1014" y="705"/>
                  </a:lnTo>
                  <a:lnTo>
                    <a:pt x="990" y="712"/>
                  </a:lnTo>
                  <a:lnTo>
                    <a:pt x="966" y="718"/>
                  </a:lnTo>
                  <a:lnTo>
                    <a:pt x="941" y="724"/>
                  </a:lnTo>
                  <a:lnTo>
                    <a:pt x="917" y="729"/>
                  </a:lnTo>
                  <a:lnTo>
                    <a:pt x="866" y="738"/>
                  </a:lnTo>
                  <a:lnTo>
                    <a:pt x="841" y="742"/>
                  </a:lnTo>
                  <a:lnTo>
                    <a:pt x="816" y="745"/>
                  </a:lnTo>
                  <a:lnTo>
                    <a:pt x="791" y="748"/>
                  </a:lnTo>
                  <a:lnTo>
                    <a:pt x="765" y="750"/>
                  </a:lnTo>
                  <a:lnTo>
                    <a:pt x="738" y="752"/>
                  </a:lnTo>
                  <a:lnTo>
                    <a:pt x="713" y="753"/>
                  </a:lnTo>
                  <a:lnTo>
                    <a:pt x="687" y="754"/>
                  </a:lnTo>
                  <a:lnTo>
                    <a:pt x="661" y="754"/>
                  </a:lnTo>
                  <a:lnTo>
                    <a:pt x="616" y="753"/>
                  </a:lnTo>
                  <a:lnTo>
                    <a:pt x="593" y="752"/>
                  </a:lnTo>
                  <a:lnTo>
                    <a:pt x="570" y="751"/>
                  </a:lnTo>
                  <a:lnTo>
                    <a:pt x="548" y="749"/>
                  </a:lnTo>
                  <a:lnTo>
                    <a:pt x="526" y="747"/>
                  </a:lnTo>
                  <a:lnTo>
                    <a:pt x="504" y="744"/>
                  </a:lnTo>
                  <a:lnTo>
                    <a:pt x="482" y="742"/>
                  </a:lnTo>
                  <a:lnTo>
                    <a:pt x="461" y="738"/>
                  </a:lnTo>
                  <a:lnTo>
                    <a:pt x="439" y="735"/>
                  </a:lnTo>
                  <a:lnTo>
                    <a:pt x="417" y="731"/>
                  </a:lnTo>
                  <a:lnTo>
                    <a:pt x="396" y="726"/>
                  </a:lnTo>
                  <a:lnTo>
                    <a:pt x="374" y="722"/>
                  </a:lnTo>
                  <a:lnTo>
                    <a:pt x="353" y="716"/>
                  </a:lnTo>
                  <a:lnTo>
                    <a:pt x="333" y="711"/>
                  </a:lnTo>
                  <a:lnTo>
                    <a:pt x="312" y="705"/>
                  </a:lnTo>
                  <a:lnTo>
                    <a:pt x="271" y="693"/>
                  </a:lnTo>
                  <a:lnTo>
                    <a:pt x="250" y="686"/>
                  </a:lnTo>
                  <a:lnTo>
                    <a:pt x="229" y="679"/>
                  </a:lnTo>
                  <a:lnTo>
                    <a:pt x="209" y="670"/>
                  </a:lnTo>
                  <a:lnTo>
                    <a:pt x="190" y="663"/>
                  </a:lnTo>
                  <a:lnTo>
                    <a:pt x="170" y="655"/>
                  </a:lnTo>
                  <a:lnTo>
                    <a:pt x="150" y="646"/>
                  </a:lnTo>
                  <a:lnTo>
                    <a:pt x="131" y="637"/>
                  </a:lnTo>
                  <a:lnTo>
                    <a:pt x="112" y="628"/>
                  </a:lnTo>
                  <a:lnTo>
                    <a:pt x="92" y="619"/>
                  </a:lnTo>
                  <a:lnTo>
                    <a:pt x="73" y="610"/>
                  </a:lnTo>
                  <a:lnTo>
                    <a:pt x="36" y="590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1CA6CA"/>
            </a:solidFill>
            <a:ln w="19050">
              <a:solidFill>
                <a:srgbClr val="4172A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"/>
            <p:cNvSpPr>
              <a:spLocks noChangeAspect="1"/>
            </p:cNvSpPr>
            <p:nvPr/>
          </p:nvSpPr>
          <p:spPr bwMode="auto">
            <a:xfrm rot="2102411">
              <a:off x="1462" y="1352"/>
              <a:ext cx="1002" cy="1542"/>
            </a:xfrm>
            <a:custGeom>
              <a:avLst/>
              <a:gdLst/>
              <a:ahLst/>
              <a:cxnLst>
                <a:cxn ang="0">
                  <a:pos x="917" y="907"/>
                </a:cxn>
                <a:cxn ang="0">
                  <a:pos x="885" y="883"/>
                </a:cxn>
                <a:cxn ang="0">
                  <a:pos x="854" y="858"/>
                </a:cxn>
                <a:cxn ang="0">
                  <a:pos x="825" y="831"/>
                </a:cxn>
                <a:cxn ang="0">
                  <a:pos x="798" y="803"/>
                </a:cxn>
                <a:cxn ang="0">
                  <a:pos x="773" y="771"/>
                </a:cxn>
                <a:cxn ang="0">
                  <a:pos x="750" y="740"/>
                </a:cxn>
                <a:cxn ang="0">
                  <a:pos x="729" y="706"/>
                </a:cxn>
                <a:cxn ang="0">
                  <a:pos x="708" y="672"/>
                </a:cxn>
                <a:cxn ang="0">
                  <a:pos x="691" y="636"/>
                </a:cxn>
                <a:cxn ang="0">
                  <a:pos x="676" y="598"/>
                </a:cxn>
                <a:cxn ang="0">
                  <a:pos x="663" y="560"/>
                </a:cxn>
                <a:cxn ang="0">
                  <a:pos x="653" y="521"/>
                </a:cxn>
                <a:cxn ang="0">
                  <a:pos x="645" y="480"/>
                </a:cxn>
                <a:cxn ang="0">
                  <a:pos x="640" y="438"/>
                </a:cxn>
                <a:cxn ang="0">
                  <a:pos x="637" y="397"/>
                </a:cxn>
                <a:cxn ang="0">
                  <a:pos x="637" y="355"/>
                </a:cxn>
                <a:cxn ang="0">
                  <a:pos x="639" y="315"/>
                </a:cxn>
                <a:cxn ang="0">
                  <a:pos x="401" y="0"/>
                </a:cxn>
                <a:cxn ang="0">
                  <a:pos x="26" y="115"/>
                </a:cxn>
                <a:cxn ang="0">
                  <a:pos x="14" y="188"/>
                </a:cxn>
                <a:cxn ang="0">
                  <a:pos x="9" y="225"/>
                </a:cxn>
                <a:cxn ang="0">
                  <a:pos x="5" y="262"/>
                </a:cxn>
                <a:cxn ang="0">
                  <a:pos x="1" y="338"/>
                </a:cxn>
                <a:cxn ang="0">
                  <a:pos x="0" y="396"/>
                </a:cxn>
                <a:cxn ang="0">
                  <a:pos x="2" y="437"/>
                </a:cxn>
                <a:cxn ang="0">
                  <a:pos x="4" y="478"/>
                </a:cxn>
                <a:cxn ang="0">
                  <a:pos x="10" y="538"/>
                </a:cxn>
                <a:cxn ang="0">
                  <a:pos x="16" y="577"/>
                </a:cxn>
                <a:cxn ang="0">
                  <a:pos x="31" y="656"/>
                </a:cxn>
                <a:cxn ang="0">
                  <a:pos x="40" y="694"/>
                </a:cxn>
                <a:cxn ang="0">
                  <a:pos x="62" y="769"/>
                </a:cxn>
                <a:cxn ang="0">
                  <a:pos x="82" y="825"/>
                </a:cxn>
                <a:cxn ang="0">
                  <a:pos x="96" y="861"/>
                </a:cxn>
                <a:cxn ang="0">
                  <a:pos x="119" y="914"/>
                </a:cxn>
                <a:cxn ang="0">
                  <a:pos x="154" y="983"/>
                </a:cxn>
                <a:cxn ang="0">
                  <a:pos x="173" y="1016"/>
                </a:cxn>
                <a:cxn ang="0">
                  <a:pos x="203" y="1065"/>
                </a:cxn>
                <a:cxn ang="0">
                  <a:pos x="235" y="1114"/>
                </a:cxn>
                <a:cxn ang="0">
                  <a:pos x="281" y="1175"/>
                </a:cxn>
                <a:cxn ang="0">
                  <a:pos x="306" y="1204"/>
                </a:cxn>
                <a:cxn ang="0">
                  <a:pos x="331" y="1232"/>
                </a:cxn>
                <a:cxn ang="0">
                  <a:pos x="357" y="1261"/>
                </a:cxn>
                <a:cxn ang="0">
                  <a:pos x="383" y="1288"/>
                </a:cxn>
                <a:cxn ang="0">
                  <a:pos x="412" y="1315"/>
                </a:cxn>
                <a:cxn ang="0">
                  <a:pos x="469" y="1364"/>
                </a:cxn>
                <a:cxn ang="0">
                  <a:pos x="529" y="1411"/>
                </a:cxn>
                <a:cxn ang="0">
                  <a:pos x="601" y="1030"/>
                </a:cxn>
              </a:cxnLst>
              <a:rect l="0" t="0" r="r" b="b"/>
              <a:pathLst>
                <a:path w="934" h="1434">
                  <a:moveTo>
                    <a:pt x="934" y="918"/>
                  </a:moveTo>
                  <a:lnTo>
                    <a:pt x="917" y="907"/>
                  </a:lnTo>
                  <a:lnTo>
                    <a:pt x="901" y="895"/>
                  </a:lnTo>
                  <a:lnTo>
                    <a:pt x="885" y="883"/>
                  </a:lnTo>
                  <a:lnTo>
                    <a:pt x="869" y="871"/>
                  </a:lnTo>
                  <a:lnTo>
                    <a:pt x="854" y="858"/>
                  </a:lnTo>
                  <a:lnTo>
                    <a:pt x="839" y="845"/>
                  </a:lnTo>
                  <a:lnTo>
                    <a:pt x="825" y="831"/>
                  </a:lnTo>
                  <a:lnTo>
                    <a:pt x="812" y="817"/>
                  </a:lnTo>
                  <a:lnTo>
                    <a:pt x="798" y="803"/>
                  </a:lnTo>
                  <a:lnTo>
                    <a:pt x="786" y="788"/>
                  </a:lnTo>
                  <a:lnTo>
                    <a:pt x="773" y="771"/>
                  </a:lnTo>
                  <a:lnTo>
                    <a:pt x="761" y="756"/>
                  </a:lnTo>
                  <a:lnTo>
                    <a:pt x="750" y="740"/>
                  </a:lnTo>
                  <a:lnTo>
                    <a:pt x="739" y="723"/>
                  </a:lnTo>
                  <a:lnTo>
                    <a:pt x="729" y="706"/>
                  </a:lnTo>
                  <a:lnTo>
                    <a:pt x="718" y="689"/>
                  </a:lnTo>
                  <a:lnTo>
                    <a:pt x="708" y="672"/>
                  </a:lnTo>
                  <a:lnTo>
                    <a:pt x="699" y="654"/>
                  </a:lnTo>
                  <a:lnTo>
                    <a:pt x="691" y="636"/>
                  </a:lnTo>
                  <a:lnTo>
                    <a:pt x="683" y="618"/>
                  </a:lnTo>
                  <a:lnTo>
                    <a:pt x="676" y="598"/>
                  </a:lnTo>
                  <a:lnTo>
                    <a:pt x="669" y="579"/>
                  </a:lnTo>
                  <a:lnTo>
                    <a:pt x="663" y="560"/>
                  </a:lnTo>
                  <a:lnTo>
                    <a:pt x="658" y="540"/>
                  </a:lnTo>
                  <a:lnTo>
                    <a:pt x="653" y="521"/>
                  </a:lnTo>
                  <a:lnTo>
                    <a:pt x="649" y="501"/>
                  </a:lnTo>
                  <a:lnTo>
                    <a:pt x="645" y="480"/>
                  </a:lnTo>
                  <a:lnTo>
                    <a:pt x="642" y="460"/>
                  </a:lnTo>
                  <a:lnTo>
                    <a:pt x="640" y="438"/>
                  </a:lnTo>
                  <a:lnTo>
                    <a:pt x="638" y="418"/>
                  </a:lnTo>
                  <a:lnTo>
                    <a:pt x="637" y="397"/>
                  </a:lnTo>
                  <a:lnTo>
                    <a:pt x="637" y="376"/>
                  </a:lnTo>
                  <a:lnTo>
                    <a:pt x="637" y="355"/>
                  </a:lnTo>
                  <a:lnTo>
                    <a:pt x="638" y="335"/>
                  </a:lnTo>
                  <a:lnTo>
                    <a:pt x="639" y="315"/>
                  </a:lnTo>
                  <a:lnTo>
                    <a:pt x="642" y="295"/>
                  </a:lnTo>
                  <a:lnTo>
                    <a:pt x="401" y="0"/>
                  </a:lnTo>
                  <a:lnTo>
                    <a:pt x="34" y="80"/>
                  </a:lnTo>
                  <a:lnTo>
                    <a:pt x="26" y="115"/>
                  </a:lnTo>
                  <a:lnTo>
                    <a:pt x="20" y="152"/>
                  </a:lnTo>
                  <a:lnTo>
                    <a:pt x="14" y="188"/>
                  </a:lnTo>
                  <a:lnTo>
                    <a:pt x="11" y="207"/>
                  </a:lnTo>
                  <a:lnTo>
                    <a:pt x="9" y="225"/>
                  </a:lnTo>
                  <a:lnTo>
                    <a:pt x="7" y="243"/>
                  </a:lnTo>
                  <a:lnTo>
                    <a:pt x="5" y="262"/>
                  </a:lnTo>
                  <a:lnTo>
                    <a:pt x="2" y="300"/>
                  </a:lnTo>
                  <a:lnTo>
                    <a:pt x="1" y="338"/>
                  </a:lnTo>
                  <a:lnTo>
                    <a:pt x="0" y="376"/>
                  </a:lnTo>
                  <a:lnTo>
                    <a:pt x="0" y="396"/>
                  </a:lnTo>
                  <a:lnTo>
                    <a:pt x="1" y="416"/>
                  </a:lnTo>
                  <a:lnTo>
                    <a:pt x="2" y="437"/>
                  </a:lnTo>
                  <a:lnTo>
                    <a:pt x="3" y="458"/>
                  </a:lnTo>
                  <a:lnTo>
                    <a:pt x="4" y="478"/>
                  </a:lnTo>
                  <a:lnTo>
                    <a:pt x="6" y="498"/>
                  </a:lnTo>
                  <a:lnTo>
                    <a:pt x="10" y="538"/>
                  </a:lnTo>
                  <a:lnTo>
                    <a:pt x="13" y="557"/>
                  </a:lnTo>
                  <a:lnTo>
                    <a:pt x="16" y="577"/>
                  </a:lnTo>
                  <a:lnTo>
                    <a:pt x="23" y="617"/>
                  </a:lnTo>
                  <a:lnTo>
                    <a:pt x="31" y="656"/>
                  </a:lnTo>
                  <a:lnTo>
                    <a:pt x="35" y="675"/>
                  </a:lnTo>
                  <a:lnTo>
                    <a:pt x="40" y="694"/>
                  </a:lnTo>
                  <a:lnTo>
                    <a:pt x="50" y="732"/>
                  </a:lnTo>
                  <a:lnTo>
                    <a:pt x="62" y="769"/>
                  </a:lnTo>
                  <a:lnTo>
                    <a:pt x="74" y="807"/>
                  </a:lnTo>
                  <a:lnTo>
                    <a:pt x="82" y="825"/>
                  </a:lnTo>
                  <a:lnTo>
                    <a:pt x="89" y="843"/>
                  </a:lnTo>
                  <a:lnTo>
                    <a:pt x="96" y="861"/>
                  </a:lnTo>
                  <a:lnTo>
                    <a:pt x="104" y="878"/>
                  </a:lnTo>
                  <a:lnTo>
                    <a:pt x="119" y="914"/>
                  </a:lnTo>
                  <a:lnTo>
                    <a:pt x="136" y="949"/>
                  </a:lnTo>
                  <a:lnTo>
                    <a:pt x="154" y="983"/>
                  </a:lnTo>
                  <a:lnTo>
                    <a:pt x="163" y="1000"/>
                  </a:lnTo>
                  <a:lnTo>
                    <a:pt x="173" y="1016"/>
                  </a:lnTo>
                  <a:lnTo>
                    <a:pt x="192" y="1049"/>
                  </a:lnTo>
                  <a:lnTo>
                    <a:pt x="203" y="1065"/>
                  </a:lnTo>
                  <a:lnTo>
                    <a:pt x="213" y="1081"/>
                  </a:lnTo>
                  <a:lnTo>
                    <a:pt x="235" y="1114"/>
                  </a:lnTo>
                  <a:lnTo>
                    <a:pt x="258" y="1145"/>
                  </a:lnTo>
                  <a:lnTo>
                    <a:pt x="281" y="1175"/>
                  </a:lnTo>
                  <a:lnTo>
                    <a:pt x="293" y="1189"/>
                  </a:lnTo>
                  <a:lnTo>
                    <a:pt x="306" y="1204"/>
                  </a:lnTo>
                  <a:lnTo>
                    <a:pt x="318" y="1218"/>
                  </a:lnTo>
                  <a:lnTo>
                    <a:pt x="331" y="1232"/>
                  </a:lnTo>
                  <a:lnTo>
                    <a:pt x="344" y="1246"/>
                  </a:lnTo>
                  <a:lnTo>
                    <a:pt x="357" y="1261"/>
                  </a:lnTo>
                  <a:lnTo>
                    <a:pt x="370" y="1275"/>
                  </a:lnTo>
                  <a:lnTo>
                    <a:pt x="383" y="1288"/>
                  </a:lnTo>
                  <a:lnTo>
                    <a:pt x="397" y="1301"/>
                  </a:lnTo>
                  <a:lnTo>
                    <a:pt x="412" y="1315"/>
                  </a:lnTo>
                  <a:lnTo>
                    <a:pt x="440" y="1340"/>
                  </a:lnTo>
                  <a:lnTo>
                    <a:pt x="469" y="1364"/>
                  </a:lnTo>
                  <a:lnTo>
                    <a:pt x="499" y="1388"/>
                  </a:lnTo>
                  <a:lnTo>
                    <a:pt x="529" y="1411"/>
                  </a:lnTo>
                  <a:lnTo>
                    <a:pt x="561" y="1434"/>
                  </a:lnTo>
                  <a:lnTo>
                    <a:pt x="601" y="1030"/>
                  </a:lnTo>
                  <a:lnTo>
                    <a:pt x="934" y="918"/>
                  </a:lnTo>
                  <a:close/>
                </a:path>
              </a:pathLst>
            </a:custGeom>
            <a:solidFill>
              <a:srgbClr val="3AB6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" name="Rectangle 9"/>
          <p:cNvSpPr>
            <a:spLocks noChangeAspect="1" noChangeArrowheads="1"/>
          </p:cNvSpPr>
          <p:nvPr/>
        </p:nvSpPr>
        <p:spPr bwMode="auto">
          <a:xfrm>
            <a:off x="7677244" y="1874490"/>
            <a:ext cx="1741993" cy="106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Informationen zu aktuellen </a:t>
            </a:r>
            <a:b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und kommenden EU-Ausschreibungen sowie zur erfolgreichen EU-Antrag-stellung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Themen-Lobbying</a:t>
            </a:r>
          </a:p>
        </p:txBody>
      </p:sp>
      <p:sp>
        <p:nvSpPr>
          <p:cNvPr id="67" name="Rectangle 10"/>
          <p:cNvSpPr>
            <a:spLocks noChangeAspect="1" noChangeArrowheads="1"/>
          </p:cNvSpPr>
          <p:nvPr/>
        </p:nvSpPr>
        <p:spPr bwMode="auto">
          <a:xfrm>
            <a:off x="7669636" y="1477332"/>
            <a:ext cx="1749600" cy="324036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68" name="Rectangle 11"/>
          <p:cNvSpPr>
            <a:spLocks noChangeAspect="1" noChangeArrowheads="1"/>
          </p:cNvSpPr>
          <p:nvPr/>
        </p:nvSpPr>
        <p:spPr bwMode="auto">
          <a:xfrm>
            <a:off x="7669292" y="3558017"/>
            <a:ext cx="1749794" cy="84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Allgemeine und ausschreibungsspezifische Förderberatungen sowie Einordnung von Projektideen in geeignete Förderprogramme </a:t>
            </a:r>
          </a:p>
        </p:txBody>
      </p:sp>
      <p:sp>
        <p:nvSpPr>
          <p:cNvPr id="69" name="Rectangle 12"/>
          <p:cNvSpPr>
            <a:spLocks noChangeAspect="1" noChangeArrowheads="1"/>
          </p:cNvSpPr>
          <p:nvPr/>
        </p:nvSpPr>
        <p:spPr bwMode="auto">
          <a:xfrm>
            <a:off x="7668696" y="3133500"/>
            <a:ext cx="1749600" cy="324036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Beratung</a:t>
            </a:r>
          </a:p>
        </p:txBody>
      </p:sp>
      <p:sp>
        <p:nvSpPr>
          <p:cNvPr id="70" name="Line 13"/>
          <p:cNvSpPr>
            <a:spLocks noChangeAspect="1" noChangeShapeType="1"/>
          </p:cNvSpPr>
          <p:nvPr/>
        </p:nvSpPr>
        <p:spPr bwMode="auto">
          <a:xfrm flipH="1">
            <a:off x="7429911" y="3333026"/>
            <a:ext cx="19442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>
              <a:latin typeface="+mn-lt"/>
              <a:ea typeface="+mn-ea"/>
              <a:cs typeface="+mn-cs"/>
            </a:endParaRPr>
          </a:p>
        </p:txBody>
      </p:sp>
      <p:sp>
        <p:nvSpPr>
          <p:cNvPr id="71" name="Line 14"/>
          <p:cNvSpPr>
            <a:spLocks noChangeAspect="1" noChangeShapeType="1"/>
          </p:cNvSpPr>
          <p:nvPr/>
        </p:nvSpPr>
        <p:spPr bwMode="auto">
          <a:xfrm rot="-2640000" flipH="1">
            <a:off x="6346764" y="1884005"/>
            <a:ext cx="7517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>
              <a:latin typeface="+mn-lt"/>
              <a:ea typeface="+mn-ea"/>
              <a:cs typeface="+mn-cs"/>
            </a:endParaRPr>
          </a:p>
        </p:txBody>
      </p:sp>
      <p:sp>
        <p:nvSpPr>
          <p:cNvPr id="72" name="Rectangle 15"/>
          <p:cNvSpPr>
            <a:spLocks noChangeAspect="1" noChangeArrowheads="1"/>
          </p:cNvSpPr>
          <p:nvPr/>
        </p:nvSpPr>
        <p:spPr bwMode="auto">
          <a:xfrm>
            <a:off x="1168147" y="2240590"/>
            <a:ext cx="1757199" cy="198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Administratives Projektmanagement in internationalen/EU-Projekten</a:t>
            </a:r>
          </a:p>
          <a:p>
            <a:pPr eaLnBrk="0" hangingPunct="0">
              <a:spcBef>
                <a:spcPts val="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Workshops/Trainings für Projektbeteiligte und Drittmittelpersonal</a:t>
            </a:r>
          </a:p>
          <a:p>
            <a:pPr eaLnBrk="0" hangingPunct="0">
              <a:spcBef>
                <a:spcPts val="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Ansprechpartner bei Fragen rund um das EU-Projekt-management (Servicestelle für EU-Projektmanagement) </a:t>
            </a:r>
          </a:p>
          <a:p>
            <a:pPr eaLnBrk="0" hangingPunct="0">
              <a:spcBef>
                <a:spcPts val="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Dissemination und Öffentlichkeitsarbeit für </a:t>
            </a:r>
            <a:b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EU-Projekte</a:t>
            </a:r>
          </a:p>
          <a:p>
            <a:pPr eaLnBrk="0" hangingPunct="0">
              <a:spcBef>
                <a:spcPts val="0"/>
              </a:spcBef>
              <a:spcAft>
                <a:spcPts val="300"/>
              </a:spcAft>
            </a:pPr>
            <a:endParaRPr lang="de-DE" sz="1000" noProof="1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16"/>
          <p:cNvSpPr>
            <a:spLocks noChangeAspect="1" noChangeArrowheads="1"/>
          </p:cNvSpPr>
          <p:nvPr/>
        </p:nvSpPr>
        <p:spPr bwMode="auto">
          <a:xfrm>
            <a:off x="1149096" y="1865564"/>
            <a:ext cx="1749600" cy="272892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Projektmanagement</a:t>
            </a:r>
          </a:p>
        </p:txBody>
      </p:sp>
      <p:sp>
        <p:nvSpPr>
          <p:cNvPr id="74" name="Rectangle 17"/>
          <p:cNvSpPr>
            <a:spLocks noChangeAspect="1" noChangeArrowheads="1"/>
          </p:cNvSpPr>
          <p:nvPr/>
        </p:nvSpPr>
        <p:spPr bwMode="auto">
          <a:xfrm>
            <a:off x="1146811" y="4875244"/>
            <a:ext cx="1749600" cy="1340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Unterstützung von Vertragsvorbereitung bis Vertragsschluss</a:t>
            </a:r>
          </a:p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Hilfestellung bei finanziellen und organisatorischen Fragen</a:t>
            </a:r>
          </a:p>
          <a:p>
            <a:pPr eaLnBrk="0" hangingPunct="0">
              <a:spcAft>
                <a:spcPts val="300"/>
              </a:spcAft>
            </a:pPr>
            <a:endParaRPr lang="de-DE" sz="1000" noProof="1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18"/>
          <p:cNvSpPr>
            <a:spLocks noChangeAspect="1" noChangeArrowheads="1"/>
          </p:cNvSpPr>
          <p:nvPr/>
        </p:nvSpPr>
        <p:spPr bwMode="auto">
          <a:xfrm>
            <a:off x="1156695" y="4457568"/>
            <a:ext cx="1908000" cy="297597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Projektimplementierung</a:t>
            </a:r>
          </a:p>
        </p:txBody>
      </p:sp>
      <p:sp>
        <p:nvSpPr>
          <p:cNvPr id="76" name="Rectangle 19"/>
          <p:cNvSpPr>
            <a:spLocks noChangeAspect="1" noChangeArrowheads="1"/>
          </p:cNvSpPr>
          <p:nvPr/>
        </p:nvSpPr>
        <p:spPr bwMode="auto">
          <a:xfrm>
            <a:off x="7658194" y="5063616"/>
            <a:ext cx="1852447" cy="1068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Aktive Hilfestellung während des gesamten Antragstellungs-prozesses</a:t>
            </a:r>
          </a:p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Bereitstellung call-spezifischer Informationen</a:t>
            </a:r>
          </a:p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Kooperationspartnersuche</a:t>
            </a:r>
          </a:p>
        </p:txBody>
      </p:sp>
      <p:sp>
        <p:nvSpPr>
          <p:cNvPr id="77" name="Rectangle 20"/>
          <p:cNvSpPr>
            <a:spLocks noChangeAspect="1" noChangeArrowheads="1"/>
          </p:cNvSpPr>
          <p:nvPr/>
        </p:nvSpPr>
        <p:spPr bwMode="auto">
          <a:xfrm>
            <a:off x="7631890" y="4606178"/>
            <a:ext cx="1814400" cy="272892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Antragsunterstützung</a:t>
            </a:r>
          </a:p>
        </p:txBody>
      </p:sp>
      <p:sp>
        <p:nvSpPr>
          <p:cNvPr id="79" name="Line 22"/>
          <p:cNvSpPr>
            <a:spLocks noChangeAspect="1" noChangeShapeType="1"/>
          </p:cNvSpPr>
          <p:nvPr/>
        </p:nvSpPr>
        <p:spPr bwMode="auto">
          <a:xfrm flipH="1" flipV="1">
            <a:off x="2963496" y="2009987"/>
            <a:ext cx="116438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>
              <a:latin typeface="+mn-lt"/>
              <a:ea typeface="+mn-ea"/>
              <a:cs typeface="+mn-cs"/>
            </a:endParaRPr>
          </a:p>
        </p:txBody>
      </p:sp>
      <p:sp>
        <p:nvSpPr>
          <p:cNvPr id="80" name="Line 23"/>
          <p:cNvSpPr>
            <a:spLocks noChangeAspect="1" noChangeShapeType="1"/>
          </p:cNvSpPr>
          <p:nvPr/>
        </p:nvSpPr>
        <p:spPr bwMode="auto">
          <a:xfrm flipH="1">
            <a:off x="3157003" y="4606178"/>
            <a:ext cx="19350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82" name="Oval 25"/>
          <p:cNvSpPr>
            <a:spLocks noChangeAspect="1" noChangeArrowheads="1"/>
          </p:cNvSpPr>
          <p:nvPr/>
        </p:nvSpPr>
        <p:spPr bwMode="auto">
          <a:xfrm>
            <a:off x="4609759" y="3263120"/>
            <a:ext cx="1554480" cy="1554480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endParaRPr lang="de-DE" noProof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26"/>
          <p:cNvSpPr>
            <a:spLocks noChangeAspect="1" noChangeArrowheads="1"/>
          </p:cNvSpPr>
          <p:nvPr/>
        </p:nvSpPr>
        <p:spPr bwMode="auto">
          <a:xfrm>
            <a:off x="5981278" y="2637781"/>
            <a:ext cx="453600" cy="452913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de-DE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27"/>
          <p:cNvSpPr>
            <a:spLocks noChangeAspect="1" noChangeArrowheads="1"/>
          </p:cNvSpPr>
          <p:nvPr/>
        </p:nvSpPr>
        <p:spPr bwMode="auto">
          <a:xfrm>
            <a:off x="6538816" y="4221301"/>
            <a:ext cx="453600" cy="452913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5" name="Oval 28"/>
          <p:cNvSpPr>
            <a:spLocks noChangeAspect="1" noChangeArrowheads="1"/>
          </p:cNvSpPr>
          <p:nvPr/>
        </p:nvSpPr>
        <p:spPr bwMode="auto">
          <a:xfrm>
            <a:off x="5256458" y="5277541"/>
            <a:ext cx="453600" cy="452913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6" name="Oval 29"/>
          <p:cNvSpPr>
            <a:spLocks noChangeAspect="1" noChangeArrowheads="1"/>
          </p:cNvSpPr>
          <p:nvPr/>
        </p:nvSpPr>
        <p:spPr bwMode="auto">
          <a:xfrm>
            <a:off x="3843331" y="4350178"/>
            <a:ext cx="453600" cy="452913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7" name="Oval 30"/>
          <p:cNvSpPr>
            <a:spLocks noChangeAspect="1" noChangeArrowheads="1"/>
          </p:cNvSpPr>
          <p:nvPr/>
        </p:nvSpPr>
        <p:spPr bwMode="auto">
          <a:xfrm>
            <a:off x="4163065" y="2744013"/>
            <a:ext cx="453600" cy="452914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0" name="Line 21"/>
          <p:cNvSpPr>
            <a:spLocks noChangeAspect="1" noChangeShapeType="1"/>
          </p:cNvSpPr>
          <p:nvPr/>
        </p:nvSpPr>
        <p:spPr bwMode="auto">
          <a:xfrm flipH="1">
            <a:off x="6442435" y="5834401"/>
            <a:ext cx="55753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35" name="Textfeld 34"/>
          <p:cNvSpPr txBox="1">
            <a:spLocks noChangeAspect="1"/>
          </p:cNvSpPr>
          <p:nvPr/>
        </p:nvSpPr>
        <p:spPr bwMode="auto">
          <a:xfrm>
            <a:off x="4639337" y="3669643"/>
            <a:ext cx="1480807" cy="7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Forschung Entwicklung Innovation</a:t>
            </a:r>
          </a:p>
        </p:txBody>
      </p:sp>
      <p:sp>
        <p:nvSpPr>
          <p:cNvPr id="38" name="Line 22"/>
          <p:cNvSpPr>
            <a:spLocks noChangeAspect="1" noChangeShapeType="1"/>
          </p:cNvSpPr>
          <p:nvPr/>
        </p:nvSpPr>
        <p:spPr bwMode="auto">
          <a:xfrm flipH="1" flipV="1">
            <a:off x="6992416" y="1622296"/>
            <a:ext cx="54850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/>
          </a:p>
        </p:txBody>
      </p:sp>
      <p:cxnSp>
        <p:nvCxnSpPr>
          <p:cNvPr id="42" name="Gerade Verbindung 41"/>
          <p:cNvCxnSpPr/>
          <p:nvPr/>
        </p:nvCxnSpPr>
        <p:spPr>
          <a:xfrm>
            <a:off x="4127878" y="2009988"/>
            <a:ext cx="215316" cy="117123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>
            <a:off x="7334522" y="3325469"/>
            <a:ext cx="102946" cy="22214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6993006" y="4767998"/>
            <a:ext cx="593146" cy="105884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yFOR-Master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4A5"/>
      </a:hlink>
      <a:folHlink>
        <a:srgbClr val="0064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0">
              <a:srgbClr val="9FD4D7"/>
            </a:gs>
            <a:gs pos="100000">
              <a:srgbClr val="003053"/>
            </a:gs>
          </a:gsLst>
          <a:lin ang="10800000" scaled="1"/>
          <a:tileRect/>
        </a:gradFill>
        <a:ln w="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>
        <a:spAutoFit/>
      </a:bodyPr>
      <a:lstStyle>
        <a:defPPr>
          <a:spcBef>
            <a:spcPts val="600"/>
          </a:spcBef>
          <a:spcAft>
            <a:spcPts val="600"/>
          </a:spcAft>
          <a:defRPr sz="800" dirty="0">
            <a:solidFill>
              <a:srgbClr val="7F7F7F"/>
            </a:solidFill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2859</Words>
  <Application>Microsoft Office PowerPoint</Application>
  <PresentationFormat>Breitbild</PresentationFormat>
  <Paragraphs>444</Paragraphs>
  <Slides>42</Slides>
  <Notes>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4" baseType="lpstr">
      <vt:lpstr>MS PGothic</vt:lpstr>
      <vt:lpstr>MS PGothic</vt:lpstr>
      <vt:lpstr>SimSun</vt:lpstr>
      <vt:lpstr>Arial</vt:lpstr>
      <vt:lpstr>Arial Unicode MS</vt:lpstr>
      <vt:lpstr>Blogger Sans</vt:lpstr>
      <vt:lpstr>Calibri</vt:lpstr>
      <vt:lpstr>Lucida Grande</vt:lpstr>
      <vt:lpstr>Symbol</vt:lpstr>
      <vt:lpstr>Wingdings</vt:lpstr>
      <vt:lpstr>ヒラギノ角ゴ Pro W3</vt:lpstr>
      <vt:lpstr>BayFOR-Master</vt:lpstr>
      <vt:lpstr>PowerPoint-Präsentation</vt:lpstr>
      <vt:lpstr>PowerPoint-Präsentation</vt:lpstr>
      <vt:lpstr>Agenda</vt:lpstr>
      <vt:lpstr> Die Arbeit der Bayerischen Forschungsallianz </vt:lpstr>
      <vt:lpstr>PowerPoint-Präsentation</vt:lpstr>
      <vt:lpstr>PowerPoint-Präsentation</vt:lpstr>
      <vt:lpstr>PowerPoint-Präsentation</vt:lpstr>
      <vt:lpstr>PowerPoint-Präsentation</vt:lpstr>
      <vt:lpstr>BayFOR als „Full-Service-Provider“</vt:lpstr>
      <vt:lpstr>Fachbereich Umwelt, Energie &amp; Bioökonomie</vt:lpstr>
      <vt:lpstr>Fördermöglichkeiten für  Öffentliche Einrichtungen   </vt:lpstr>
      <vt:lpstr>Interreg B</vt:lpstr>
      <vt:lpstr>Horizon Europe</vt:lpstr>
      <vt:lpstr>Horizon Europe – Built on three pillars</vt:lpstr>
      <vt:lpstr>LIFE</vt:lpstr>
      <vt:lpstr>EU Urban Initiative (Urbanct, JPI Urban Europe, UIA)</vt:lpstr>
      <vt:lpstr>Andere Initiativen die Fördermittel anbieten </vt:lpstr>
      <vt:lpstr>Andere Initiativen die Fördermittel anbieten </vt:lpstr>
      <vt:lpstr>Andere Initiativen die Fördermittel anbieten </vt:lpstr>
      <vt:lpstr>Andere Initiativen die Zusammenarbeit und Sichtbarkeit anbieten </vt:lpstr>
      <vt:lpstr>Bedenken</vt:lpstr>
      <vt:lpstr>Chancen</vt:lpstr>
      <vt:lpstr>Chancen</vt:lpstr>
      <vt:lpstr>Hilfe</vt:lpstr>
      <vt:lpstr>Dachorganisationen   </vt:lpstr>
      <vt:lpstr>Eurotowns network</vt:lpstr>
      <vt:lpstr>ICLEI – Local Governments for Sutainability</vt:lpstr>
      <vt:lpstr>Eurocities</vt:lpstr>
      <vt:lpstr>Energy Cities</vt:lpstr>
      <vt:lpstr>Climate Alliance</vt:lpstr>
      <vt:lpstr>FEDARENE – European Federation of Agencies and Regions for Energy and Environment</vt:lpstr>
      <vt:lpstr>CEMR – The council of European Municipalities and Regions</vt:lpstr>
      <vt:lpstr>Veranstaltungen, Austausch   </vt:lpstr>
      <vt:lpstr>Convenant of Mayors for Climate &amp; Energy</vt:lpstr>
      <vt:lpstr>European Week of Regions and Cities</vt:lpstr>
      <vt:lpstr>Lenk, Kommunity</vt:lpstr>
      <vt:lpstr> Praxisbeispiele </vt:lpstr>
      <vt:lpstr>                </vt:lpstr>
      <vt:lpstr>                </vt:lpstr>
      <vt:lpstr>                </vt:lpstr>
      <vt:lpstr>                </vt:lpstr>
      <vt:lpstr>PowerPoint-Präsentation</vt:lpstr>
    </vt:vector>
  </TitlesOfParts>
  <Company>Bayerische Forschungsallianz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Tudman</dc:creator>
  <cp:lastModifiedBy>Sebastian Botzler</cp:lastModifiedBy>
  <cp:revision>984</cp:revision>
  <cp:lastPrinted>2020-11-10T06:26:22Z</cp:lastPrinted>
  <dcterms:created xsi:type="dcterms:W3CDTF">2012-09-28T07:21:43Z</dcterms:created>
  <dcterms:modified xsi:type="dcterms:W3CDTF">2022-09-23T11:58:29Z</dcterms:modified>
</cp:coreProperties>
</file>